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4"/>
  </p:notes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70" r:id="rId11"/>
    <p:sldId id="267" r:id="rId12"/>
    <p:sldId id="268" r:id="rId13"/>
    <p:sldId id="272" r:id="rId14"/>
    <p:sldId id="273" r:id="rId15"/>
    <p:sldId id="274" r:id="rId16"/>
    <p:sldId id="275" r:id="rId17"/>
    <p:sldId id="276" r:id="rId18"/>
    <p:sldId id="271" r:id="rId19"/>
    <p:sldId id="277" r:id="rId20"/>
    <p:sldId id="280" r:id="rId21"/>
    <p:sldId id="281" r:id="rId22"/>
    <p:sldId id="278" r:id="rId23"/>
    <p:sldId id="283" r:id="rId24"/>
    <p:sldId id="284" r:id="rId25"/>
    <p:sldId id="285" r:id="rId26"/>
    <p:sldId id="286" r:id="rId27"/>
    <p:sldId id="347" r:id="rId28"/>
    <p:sldId id="287" r:id="rId29"/>
    <p:sldId id="348" r:id="rId30"/>
    <p:sldId id="349" r:id="rId31"/>
    <p:sldId id="350" r:id="rId32"/>
    <p:sldId id="351" r:id="rId33"/>
    <p:sldId id="352" r:id="rId34"/>
    <p:sldId id="290" r:id="rId35"/>
    <p:sldId id="291" r:id="rId36"/>
    <p:sldId id="293" r:id="rId37"/>
    <p:sldId id="294" r:id="rId38"/>
    <p:sldId id="295" r:id="rId39"/>
    <p:sldId id="302" r:id="rId40"/>
    <p:sldId id="296" r:id="rId41"/>
    <p:sldId id="303" r:id="rId42"/>
    <p:sldId id="304" r:id="rId43"/>
    <p:sldId id="353" r:id="rId44"/>
    <p:sldId id="354" r:id="rId45"/>
    <p:sldId id="355" r:id="rId46"/>
    <p:sldId id="356" r:id="rId47"/>
    <p:sldId id="357" r:id="rId48"/>
    <p:sldId id="358" r:id="rId49"/>
    <p:sldId id="359" r:id="rId50"/>
    <p:sldId id="360" r:id="rId51"/>
    <p:sldId id="361" r:id="rId52"/>
    <p:sldId id="362" r:id="rId53"/>
    <p:sldId id="363" r:id="rId54"/>
    <p:sldId id="364" r:id="rId55"/>
    <p:sldId id="365" r:id="rId56"/>
    <p:sldId id="366" r:id="rId57"/>
    <p:sldId id="367" r:id="rId58"/>
    <p:sldId id="368" r:id="rId59"/>
    <p:sldId id="369" r:id="rId60"/>
    <p:sldId id="370" r:id="rId61"/>
    <p:sldId id="371" r:id="rId62"/>
    <p:sldId id="372" r:id="rId63"/>
    <p:sldId id="373" r:id="rId64"/>
    <p:sldId id="374" r:id="rId65"/>
    <p:sldId id="375" r:id="rId66"/>
    <p:sldId id="376" r:id="rId67"/>
    <p:sldId id="377" r:id="rId68"/>
    <p:sldId id="378" r:id="rId69"/>
    <p:sldId id="379" r:id="rId70"/>
    <p:sldId id="380" r:id="rId71"/>
    <p:sldId id="381" r:id="rId72"/>
    <p:sldId id="382" r:id="rId73"/>
    <p:sldId id="383" r:id="rId74"/>
    <p:sldId id="384" r:id="rId75"/>
    <p:sldId id="385" r:id="rId76"/>
    <p:sldId id="386" r:id="rId77"/>
    <p:sldId id="387" r:id="rId78"/>
    <p:sldId id="388" r:id="rId79"/>
    <p:sldId id="389" r:id="rId80"/>
    <p:sldId id="390" r:id="rId81"/>
    <p:sldId id="391" r:id="rId82"/>
    <p:sldId id="344" r:id="rId8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65"/>
    <p:restoredTop sz="83188" autoAdjust="0"/>
  </p:normalViewPr>
  <p:slideViewPr>
    <p:cSldViewPr>
      <p:cViewPr varScale="1">
        <p:scale>
          <a:sx n="45" d="100"/>
          <a:sy n="45" d="100"/>
        </p:scale>
        <p:origin x="3424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wmf"/><Relationship Id="rId2" Type="http://schemas.openxmlformats.org/officeDocument/2006/relationships/image" Target="../media/image123.wmf"/><Relationship Id="rId3" Type="http://schemas.openxmlformats.org/officeDocument/2006/relationships/image" Target="../media/image12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Relationship Id="rId2" Type="http://schemas.openxmlformats.org/officeDocument/2006/relationships/image" Target="../media/image5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Relationship Id="rId2" Type="http://schemas.openxmlformats.org/officeDocument/2006/relationships/image" Target="../media/image5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4" Type="http://schemas.openxmlformats.org/officeDocument/2006/relationships/image" Target="../media/image64.wmf"/><Relationship Id="rId1" Type="http://schemas.openxmlformats.org/officeDocument/2006/relationships/image" Target="../media/image61.wmf"/><Relationship Id="rId2" Type="http://schemas.openxmlformats.org/officeDocument/2006/relationships/image" Target="../media/image62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4" Type="http://schemas.openxmlformats.org/officeDocument/2006/relationships/image" Target="../media/image68.wmf"/><Relationship Id="rId5" Type="http://schemas.openxmlformats.org/officeDocument/2006/relationships/image" Target="../media/image69.wmf"/><Relationship Id="rId1" Type="http://schemas.openxmlformats.org/officeDocument/2006/relationships/image" Target="../media/image65.wmf"/><Relationship Id="rId2" Type="http://schemas.openxmlformats.org/officeDocument/2006/relationships/image" Target="../media/image6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Relationship Id="rId2" Type="http://schemas.openxmlformats.org/officeDocument/2006/relationships/image" Target="../media/image80.wmf"/><Relationship Id="rId3" Type="http://schemas.openxmlformats.org/officeDocument/2006/relationships/image" Target="../media/image8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D014D4-5CF4-4B2C-AEA9-D727279281FA}" type="datetimeFigureOut">
              <a:rPr lang="pt-BR" smtClean="0"/>
              <a:t>11/08/16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313684-096B-4C07-B740-D32ACAE3321D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6021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13684-096B-4C07-B740-D32ACAE3321D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4479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61D2482-FD77-40C1-9077-5A087C331272}" type="slidenum">
              <a:rPr lang="en-US" sz="1200"/>
              <a:pPr/>
              <a:t>58</a:t>
            </a:fld>
            <a:endParaRPr lang="en-US" sz="120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927578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7597C3D-8903-48DE-B4D3-E4E6B2EC5A35}" type="slidenum">
              <a:rPr lang="en-US" sz="1200"/>
              <a:pPr/>
              <a:t>59</a:t>
            </a:fld>
            <a:endParaRPr lang="en-US" sz="120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228106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94C25-6FA0-4A0F-B635-1403B0257F31}" type="datetimeFigureOut">
              <a:rPr lang="pt-BR" smtClean="0"/>
              <a:t>11/08/16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A70040C-F528-4B59-9E7D-3B4AEE1848D6}" type="slidenum">
              <a:rPr lang="pt-BR" smtClean="0"/>
              <a:t>‹n.º›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94C25-6FA0-4A0F-B635-1403B0257F31}" type="datetimeFigureOut">
              <a:rPr lang="pt-BR" smtClean="0"/>
              <a:t>11/08/16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0040C-F528-4B59-9E7D-3B4AEE1848D6}" type="slidenum">
              <a:rPr lang="pt-BR" smtClean="0"/>
              <a:t>‹n.º›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94C25-6FA0-4A0F-B635-1403B0257F31}" type="datetimeFigureOut">
              <a:rPr lang="pt-BR" smtClean="0"/>
              <a:t>11/08/16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0040C-F528-4B59-9E7D-3B4AEE1848D6}" type="slidenum">
              <a:rPr lang="pt-BR" smtClean="0"/>
              <a:t>‹n.º›</a:t>
            </a:fld>
            <a:endParaRPr lang="pt-B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ítulo e text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4087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94C25-6FA0-4A0F-B635-1403B0257F31}" type="datetimeFigureOut">
              <a:rPr lang="pt-BR" smtClean="0"/>
              <a:t>11/08/16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0040C-F528-4B59-9E7D-3B4AEE1848D6}" type="slidenum">
              <a:rPr lang="pt-BR" smtClean="0"/>
              <a:t>‹n.º›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94C25-6FA0-4A0F-B635-1403B0257F31}" type="datetimeFigureOut">
              <a:rPr lang="pt-BR" smtClean="0"/>
              <a:t>11/08/16</a:t>
            </a:fld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70040C-F528-4B59-9E7D-3B4AEE1848D6}" type="slidenum">
              <a:rPr lang="pt-BR" smtClean="0"/>
              <a:t>‹n.º›</a:t>
            </a:fld>
            <a:endParaRPr lang="pt-B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94C25-6FA0-4A0F-B635-1403B0257F31}" type="datetimeFigureOut">
              <a:rPr lang="pt-BR" smtClean="0"/>
              <a:t>11/08/16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0040C-F528-4B59-9E7D-3B4AEE1848D6}" type="slidenum">
              <a:rPr lang="pt-BR" smtClean="0"/>
              <a:t>‹n.º›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94C25-6FA0-4A0F-B635-1403B0257F31}" type="datetimeFigureOut">
              <a:rPr lang="pt-BR" smtClean="0"/>
              <a:t>11/08/16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0040C-F528-4B59-9E7D-3B4AEE1848D6}" type="slidenum">
              <a:rPr lang="pt-BR" smtClean="0"/>
              <a:t>‹n.º›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94C25-6FA0-4A0F-B635-1403B0257F31}" type="datetimeFigureOut">
              <a:rPr lang="pt-BR" smtClean="0"/>
              <a:t>11/08/16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0040C-F528-4B59-9E7D-3B4AEE1848D6}" type="slidenum">
              <a:rPr lang="pt-BR" smtClean="0"/>
              <a:t>‹n.º›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94C25-6FA0-4A0F-B635-1403B0257F31}" type="datetimeFigureOut">
              <a:rPr lang="pt-BR" smtClean="0"/>
              <a:t>11/08/16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0040C-F528-4B59-9E7D-3B4AEE1848D6}" type="slidenum">
              <a:rPr lang="pt-BR" smtClean="0"/>
              <a:t>‹n.º›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94C25-6FA0-4A0F-B635-1403B0257F31}" type="datetimeFigureOut">
              <a:rPr lang="pt-BR" smtClean="0"/>
              <a:t>11/08/16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0040C-F528-4B59-9E7D-3B4AEE1848D6}" type="slidenum">
              <a:rPr lang="pt-BR" smtClean="0"/>
              <a:t>‹n.º›</a:t>
            </a:fld>
            <a:endParaRPr lang="pt-BR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94C25-6FA0-4A0F-B635-1403B0257F31}" type="datetimeFigureOut">
              <a:rPr lang="pt-BR" smtClean="0"/>
              <a:t>11/08/16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A70040C-F528-4B59-9E7D-3B4AEE1848D6}" type="slidenum">
              <a:rPr lang="pt-BR" smtClean="0"/>
              <a:t>‹n.º›</a:t>
            </a:fld>
            <a:endParaRPr lang="pt-BR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A894C25-6FA0-4A0F-B635-1403B0257F31}" type="datetimeFigureOut">
              <a:rPr lang="pt-BR" smtClean="0"/>
              <a:t>11/08/16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3A70040C-F528-4B59-9E7D-3B4AEE1848D6}" type="slidenum">
              <a:rPr lang="pt-BR" smtClean="0"/>
              <a:t>‹n.º›</a:t>
            </a:fld>
            <a:endParaRPr lang="pt-BR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23.wmf"/><Relationship Id="rId5" Type="http://schemas.openxmlformats.org/officeDocument/2006/relationships/image" Target="../media/image24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49.wmf"/><Relationship Id="rId5" Type="http://schemas.openxmlformats.org/officeDocument/2006/relationships/oleObject" Target="../embeddings/oleObject5.bin"/><Relationship Id="rId6" Type="http://schemas.openxmlformats.org/officeDocument/2006/relationships/image" Target="../media/image50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49.wmf"/><Relationship Id="rId5" Type="http://schemas.openxmlformats.org/officeDocument/2006/relationships/oleObject" Target="../embeddings/oleObject7.bin"/><Relationship Id="rId6" Type="http://schemas.openxmlformats.org/officeDocument/2006/relationships/image" Target="../media/image50.wmf"/><Relationship Id="rId7" Type="http://schemas.openxmlformats.org/officeDocument/2006/relationships/image" Target="../media/image51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oleObject" Target="../embeddings/oleObject8.bin"/><Relationship Id="rId8" Type="http://schemas.openxmlformats.org/officeDocument/2006/relationships/image" Target="../media/image56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61.wmf"/><Relationship Id="rId5" Type="http://schemas.openxmlformats.org/officeDocument/2006/relationships/oleObject" Target="../embeddings/oleObject10.bin"/><Relationship Id="rId6" Type="http://schemas.openxmlformats.org/officeDocument/2006/relationships/image" Target="../media/image62.wmf"/><Relationship Id="rId7" Type="http://schemas.openxmlformats.org/officeDocument/2006/relationships/oleObject" Target="../embeddings/oleObject11.bin"/><Relationship Id="rId8" Type="http://schemas.openxmlformats.org/officeDocument/2006/relationships/image" Target="../media/image63.wmf"/><Relationship Id="rId9" Type="http://schemas.openxmlformats.org/officeDocument/2006/relationships/oleObject" Target="../embeddings/oleObject12.bin"/><Relationship Id="rId10" Type="http://schemas.openxmlformats.org/officeDocument/2006/relationships/image" Target="../media/image64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3.w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4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7.bin"/><Relationship Id="rId12" Type="http://schemas.openxmlformats.org/officeDocument/2006/relationships/image" Target="../media/image69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3.bin"/><Relationship Id="rId4" Type="http://schemas.openxmlformats.org/officeDocument/2006/relationships/image" Target="../media/image65.wmf"/><Relationship Id="rId5" Type="http://schemas.openxmlformats.org/officeDocument/2006/relationships/oleObject" Target="../embeddings/oleObject14.bin"/><Relationship Id="rId6" Type="http://schemas.openxmlformats.org/officeDocument/2006/relationships/image" Target="../media/image66.wmf"/><Relationship Id="rId7" Type="http://schemas.openxmlformats.org/officeDocument/2006/relationships/oleObject" Target="../embeddings/oleObject15.bin"/><Relationship Id="rId8" Type="http://schemas.openxmlformats.org/officeDocument/2006/relationships/image" Target="../media/image67.wmf"/><Relationship Id="rId9" Type="http://schemas.openxmlformats.org/officeDocument/2006/relationships/oleObject" Target="../embeddings/oleObject16.bin"/><Relationship Id="rId10" Type="http://schemas.openxmlformats.org/officeDocument/2006/relationships/image" Target="../media/image68.w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4" Type="http://schemas.openxmlformats.org/officeDocument/2006/relationships/image" Target="../media/image79.wmf"/><Relationship Id="rId5" Type="http://schemas.openxmlformats.org/officeDocument/2006/relationships/oleObject" Target="../embeddings/oleObject19.bin"/><Relationship Id="rId6" Type="http://schemas.openxmlformats.org/officeDocument/2006/relationships/image" Target="../media/image80.wmf"/><Relationship Id="rId7" Type="http://schemas.openxmlformats.org/officeDocument/2006/relationships/oleObject" Target="../embeddings/oleObject20.bin"/><Relationship Id="rId8" Type="http://schemas.openxmlformats.org/officeDocument/2006/relationships/image" Target="../media/image81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21.bin"/><Relationship Id="rId5" Type="http://schemas.openxmlformats.org/officeDocument/2006/relationships/image" Target="../media/image93.wmf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4" Type="http://schemas.openxmlformats.org/officeDocument/2006/relationships/oleObject" Target="../embeddings/oleObject22.bin"/><Relationship Id="rId5" Type="http://schemas.openxmlformats.org/officeDocument/2006/relationships/image" Target="../media/image112.w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4" Type="http://schemas.openxmlformats.org/officeDocument/2006/relationships/image" Target="../media/image122.wmf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oleObject" Target="../embeddings/oleObject24.bin"/><Relationship Id="rId9" Type="http://schemas.openxmlformats.org/officeDocument/2006/relationships/image" Target="../media/image123.wmf"/><Relationship Id="rId10" Type="http://schemas.openxmlformats.org/officeDocument/2006/relationships/oleObject" Target="../embeddings/oleObject25.bin"/><Relationship Id="rId11" Type="http://schemas.openxmlformats.org/officeDocument/2006/relationships/image" Target="../media/image124.w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sz="6000" dirty="0" smtClean="0"/>
              <a:t>Transformada de </a:t>
            </a:r>
            <a:r>
              <a:rPr lang="pt-BR" sz="6000" dirty="0" err="1" smtClean="0"/>
              <a:t>fourier</a:t>
            </a:r>
            <a:endParaRPr lang="pt-BR" sz="60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Prof. Valmir </a:t>
            </a:r>
            <a:r>
              <a:rPr lang="pt-BR" dirty="0" err="1" smtClean="0"/>
              <a:t>macário</a:t>
            </a:r>
            <a:r>
              <a:rPr lang="pt-BR" dirty="0" smtClean="0"/>
              <a:t> filho</a:t>
            </a:r>
            <a:endParaRPr lang="pt-BR" dirty="0"/>
          </a:p>
        </p:txBody>
      </p:sp>
      <p:pic>
        <p:nvPicPr>
          <p:cNvPr id="4" name="Picture 2" descr="D:\Aulas\Teoria da Computacao\logo_rur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5445224"/>
            <a:ext cx="22860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22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Notação de </a:t>
            </a:r>
            <a:r>
              <a:rPr lang="pt-BR" dirty="0" err="1" smtClean="0"/>
              <a:t>euler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pt-BR" dirty="0" smtClean="0"/>
              <a:t>Representação do número complexo:</a:t>
            </a:r>
          </a:p>
          <a:p>
            <a:pPr marL="342900" indent="-342900">
              <a:buFont typeface="Arial" pitchFamily="34" charset="0"/>
              <a:buChar char="•"/>
            </a:pPr>
            <a:endParaRPr lang="pt-BR" dirty="0"/>
          </a:p>
          <a:p>
            <a:pPr marL="342900" indent="-342900">
              <a:buFont typeface="Arial" pitchFamily="34" charset="0"/>
              <a:buChar char="•"/>
            </a:pPr>
            <a:endParaRPr lang="pt-BR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pt-BR" dirty="0" smtClean="0"/>
              <a:t>Notação de Euler:</a:t>
            </a:r>
          </a:p>
          <a:p>
            <a:pPr marL="342900" indent="-342900">
              <a:buFont typeface="Arial" pitchFamily="34" charset="0"/>
              <a:buChar char="•"/>
            </a:pPr>
            <a:endParaRPr lang="pt-BR" dirty="0"/>
          </a:p>
          <a:p>
            <a:pPr marL="342900" indent="-342900">
              <a:buFont typeface="Arial" pitchFamily="34" charset="0"/>
              <a:buChar char="•"/>
            </a:pPr>
            <a:endParaRPr lang="pt-BR" dirty="0" smtClean="0"/>
          </a:p>
          <a:p>
            <a:pPr marL="342900" indent="-342900">
              <a:buFont typeface="Arial" pitchFamily="34" charset="0"/>
              <a:buChar char="•"/>
            </a:pPr>
            <a:endParaRPr lang="pt-BR" dirty="0"/>
          </a:p>
          <a:p>
            <a:pPr marL="800100" lvl="1" indent="-342900"/>
            <a:r>
              <a:rPr lang="pt-BR" dirty="0"/>
              <a:t>e</a:t>
            </a:r>
            <a:r>
              <a:rPr lang="pt-BR" dirty="0" smtClean="0"/>
              <a:t>=</a:t>
            </a:r>
            <a:r>
              <a:rPr lang="pt-BR" dirty="0"/>
              <a:t> </a:t>
            </a:r>
            <a:r>
              <a:rPr lang="pt-BR" dirty="0" smtClean="0"/>
              <a:t>2.71828 (número de </a:t>
            </a:r>
            <a:r>
              <a:rPr lang="pt-BR" dirty="0" err="1" smtClean="0"/>
              <a:t>euler</a:t>
            </a:r>
            <a:r>
              <a:rPr lang="pt-BR" dirty="0" smtClean="0"/>
              <a:t>)</a:t>
            </a:r>
          </a:p>
          <a:p>
            <a:pPr marL="800100" lvl="1" indent="-342900"/>
            <a:endParaRPr lang="pt-B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286000"/>
            <a:ext cx="237172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686175"/>
            <a:ext cx="58674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31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Série de </a:t>
            </a:r>
            <a:r>
              <a:rPr lang="pt-BR" dirty="0" err="1" smtClean="0"/>
              <a:t>fourier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pt-BR" dirty="0" smtClean="0"/>
              <a:t>As constantes </a:t>
            </a:r>
            <a:r>
              <a:rPr lang="pt-BR" dirty="0" err="1" smtClean="0"/>
              <a:t>A</a:t>
            </a:r>
            <a:r>
              <a:rPr lang="pt-BR" sz="1200" dirty="0" err="1" smtClean="0"/>
              <a:t>k</a:t>
            </a:r>
            <a:r>
              <a:rPr lang="pt-BR" dirty="0" smtClean="0"/>
              <a:t> e </a:t>
            </a:r>
            <a:r>
              <a:rPr lang="pt-BR" dirty="0" err="1" smtClean="0"/>
              <a:t>B</a:t>
            </a:r>
            <a:r>
              <a:rPr lang="pt-BR" sz="1200" dirty="0" err="1" smtClean="0"/>
              <a:t>k</a:t>
            </a:r>
            <a:r>
              <a:rPr lang="pt-BR" dirty="0" smtClean="0"/>
              <a:t> são chamados de coeficientes de Fourier da função g(x)</a:t>
            </a:r>
          </a:p>
          <a:p>
            <a:pPr marL="342900" indent="-342900">
              <a:buFont typeface="Arial" pitchFamily="34" charset="0"/>
              <a:buChar char="•"/>
            </a:pPr>
            <a:endParaRPr lang="pt-BR" dirty="0"/>
          </a:p>
          <a:p>
            <a:pPr marL="342900" indent="-342900">
              <a:buFont typeface="Arial" pitchFamily="34" charset="0"/>
              <a:buChar char="•"/>
            </a:pPr>
            <a:r>
              <a:rPr lang="pt-BR" dirty="0" smtClean="0"/>
              <a:t>Os coeficientes </a:t>
            </a:r>
            <a:r>
              <a:rPr lang="pt-BR" dirty="0" err="1"/>
              <a:t>A</a:t>
            </a:r>
            <a:r>
              <a:rPr lang="pt-BR" sz="1200" dirty="0" err="1"/>
              <a:t>k</a:t>
            </a:r>
            <a:r>
              <a:rPr lang="pt-BR" dirty="0"/>
              <a:t> e </a:t>
            </a:r>
            <a:r>
              <a:rPr lang="pt-BR" dirty="0" err="1"/>
              <a:t>B</a:t>
            </a:r>
            <a:r>
              <a:rPr lang="pt-BR" sz="1200" dirty="0" err="1"/>
              <a:t>k</a:t>
            </a:r>
            <a:r>
              <a:rPr lang="pt-BR" sz="1200" dirty="0"/>
              <a:t> </a:t>
            </a:r>
            <a:r>
              <a:rPr lang="pt-BR" dirty="0" smtClean="0"/>
              <a:t>podem ser derivados da função g(x)</a:t>
            </a:r>
          </a:p>
          <a:p>
            <a:endParaRPr lang="pt-BR" dirty="0"/>
          </a:p>
        </p:txBody>
      </p:sp>
      <p:pic>
        <p:nvPicPr>
          <p:cNvPr id="579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81" y="1841679"/>
            <a:ext cx="7650173" cy="1220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288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Série de </a:t>
            </a:r>
            <a:r>
              <a:rPr lang="pt-BR" dirty="0" err="1" smtClean="0"/>
              <a:t>fourier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pt-BR" dirty="0" smtClean="0"/>
              <a:t>Os coeficientes </a:t>
            </a:r>
            <a:r>
              <a:rPr lang="pt-BR" dirty="0" err="1"/>
              <a:t>A</a:t>
            </a:r>
            <a:r>
              <a:rPr lang="pt-BR" sz="1200" dirty="0" err="1"/>
              <a:t>k</a:t>
            </a:r>
            <a:r>
              <a:rPr lang="pt-BR" dirty="0"/>
              <a:t> e </a:t>
            </a:r>
            <a:r>
              <a:rPr lang="pt-BR" dirty="0" err="1"/>
              <a:t>B</a:t>
            </a:r>
            <a:r>
              <a:rPr lang="pt-BR" sz="1200" dirty="0" err="1"/>
              <a:t>k</a:t>
            </a:r>
            <a:r>
              <a:rPr lang="pt-BR" sz="1200" dirty="0"/>
              <a:t> </a:t>
            </a:r>
            <a:r>
              <a:rPr lang="pt-BR" dirty="0" smtClean="0"/>
              <a:t>são os pesos das funções seno e cosseno respectivamente com a frequência contínua </a:t>
            </a:r>
            <a:r>
              <a:rPr lang="el-GR" dirty="0" smtClean="0"/>
              <a:t>ω</a:t>
            </a:r>
            <a:endParaRPr lang="pt-BR" dirty="0" smtClean="0"/>
          </a:p>
          <a:p>
            <a:pPr marL="342900" indent="-342900">
              <a:buFont typeface="Arial" pitchFamily="34" charset="0"/>
              <a:buChar char="•"/>
            </a:pPr>
            <a:endParaRPr lang="pt-BR" dirty="0"/>
          </a:p>
          <a:p>
            <a:pPr marL="342900" indent="-342900">
              <a:buFont typeface="Arial" pitchFamily="34" charset="0"/>
              <a:buChar char="•"/>
            </a:pPr>
            <a:r>
              <a:rPr lang="pt-BR" dirty="0" smtClean="0"/>
              <a:t>Assim, </a:t>
            </a:r>
            <a:r>
              <a:rPr lang="pt-BR" dirty="0" err="1"/>
              <a:t>A</a:t>
            </a:r>
            <a:r>
              <a:rPr lang="pt-BR" sz="1200" dirty="0" err="1"/>
              <a:t>k</a:t>
            </a:r>
            <a:r>
              <a:rPr lang="pt-BR" dirty="0"/>
              <a:t> e </a:t>
            </a:r>
            <a:r>
              <a:rPr lang="pt-BR" dirty="0" err="1" smtClean="0"/>
              <a:t>B</a:t>
            </a:r>
            <a:r>
              <a:rPr lang="pt-BR" sz="1200" dirty="0" err="1" smtClean="0"/>
              <a:t>k</a:t>
            </a:r>
            <a:r>
              <a:rPr lang="pt-BR" sz="1200" dirty="0"/>
              <a:t> </a:t>
            </a:r>
            <a:r>
              <a:rPr lang="pt-BR" dirty="0" smtClean="0"/>
              <a:t>correspondem à amplitude das funções seno e cosseno correspondentes</a:t>
            </a:r>
            <a:endParaRPr lang="pt-BR" dirty="0"/>
          </a:p>
          <a:p>
            <a:pPr marL="342900" indent="-342900">
              <a:buFont typeface="Arial" pitchFamily="34" charset="0"/>
              <a:buChar char="•"/>
            </a:pPr>
            <a:endParaRPr lang="pt-B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0" y="1992486"/>
            <a:ext cx="8565576" cy="1452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75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ENTENDENDO A Série de </a:t>
            </a:r>
            <a:r>
              <a:rPr lang="pt-BR" dirty="0" err="1" smtClean="0"/>
              <a:t>fourier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pt-BR" dirty="0" smtClean="0"/>
              <a:t>Uma função f(x) é dita periódica de período T se f(x)=f(</a:t>
            </a:r>
            <a:r>
              <a:rPr lang="pt-BR" dirty="0" err="1" smtClean="0"/>
              <a:t>x+nT</a:t>
            </a:r>
            <a:r>
              <a:rPr lang="pt-BR" dirty="0" smtClean="0"/>
              <a:t>) para qualquer n positivo</a:t>
            </a:r>
          </a:p>
          <a:p>
            <a:pPr marL="342900" indent="-342900">
              <a:buFont typeface="Arial" pitchFamily="34" charset="0"/>
              <a:buChar char="•"/>
            </a:pPr>
            <a:endParaRPr lang="pt-BR" dirty="0"/>
          </a:p>
          <a:p>
            <a:pPr marL="342900" indent="-342900">
              <a:buFont typeface="Arial" pitchFamily="34" charset="0"/>
              <a:buChar char="•"/>
            </a:pPr>
            <a:endParaRPr lang="pt-BR" dirty="0" smtClean="0"/>
          </a:p>
          <a:p>
            <a:endParaRPr lang="pt-BR" dirty="0"/>
          </a:p>
          <a:p>
            <a:pPr marL="342900" indent="-342900">
              <a:buFont typeface="Arial" pitchFamily="34" charset="0"/>
              <a:buChar char="•"/>
            </a:pPr>
            <a:r>
              <a:rPr lang="pt-BR" dirty="0" smtClean="0"/>
              <a:t>Seja f(x) uma função periódica de período 2. </a:t>
            </a:r>
            <a:r>
              <a:rPr lang="pt-BR" dirty="0"/>
              <a:t> </a:t>
            </a:r>
            <a:r>
              <a:rPr lang="pt-BR" dirty="0" smtClean="0"/>
              <a:t>A série de </a:t>
            </a:r>
            <a:r>
              <a:rPr lang="pt-BR" dirty="0" err="1" smtClean="0"/>
              <a:t>fourier</a:t>
            </a:r>
            <a:r>
              <a:rPr lang="pt-BR" dirty="0" smtClean="0"/>
              <a:t> para esta função é a representação em forma de uma soma infinita de senos e cossenos:</a:t>
            </a:r>
          </a:p>
          <a:p>
            <a:pPr marL="342900" indent="-342900">
              <a:buFont typeface="Arial" pitchFamily="34" charset="0"/>
              <a:buChar char="•"/>
            </a:pPr>
            <a:endParaRPr lang="pt-BR" dirty="0"/>
          </a:p>
          <a:p>
            <a:pPr marL="342900" indent="-342900">
              <a:buFont typeface="Arial" pitchFamily="34" charset="0"/>
              <a:buChar char="•"/>
            </a:pPr>
            <a:endParaRPr lang="pt-BR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pt-BR" dirty="0" smtClean="0"/>
              <a:t>ou</a:t>
            </a:r>
          </a:p>
          <a:p>
            <a:pPr marL="342900" indent="-342900">
              <a:buFont typeface="Arial" pitchFamily="34" charset="0"/>
              <a:buChar char="•"/>
            </a:pPr>
            <a:endParaRPr lang="pt-B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431470"/>
            <a:ext cx="4495800" cy="1282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45" y="4772025"/>
            <a:ext cx="749617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43" y="5941435"/>
            <a:ext cx="8239125" cy="535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783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ENTENDENDO A Série de </a:t>
            </a:r>
            <a:r>
              <a:rPr lang="pt-BR" dirty="0" err="1"/>
              <a:t>fourier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Exemplo: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pt-BR" dirty="0" smtClean="0"/>
              <a:t>Na prática, não é possível trabalhar com infinitas parcelas e um número possível deve ser empregado. O exemplo da Figura do próximo slide, a curva vermelha é uma função resultante de:</a:t>
            </a:r>
          </a:p>
          <a:p>
            <a:pPr marL="342900" indent="-342900">
              <a:buFont typeface="Arial" pitchFamily="34" charset="0"/>
              <a:buChar char="•"/>
            </a:pPr>
            <a:endParaRPr lang="pt-BR" dirty="0"/>
          </a:p>
          <a:p>
            <a:pPr marL="342900" indent="-342900">
              <a:buFont typeface="Arial" pitchFamily="34" charset="0"/>
              <a:buChar char="•"/>
            </a:pPr>
            <a:endParaRPr lang="pt-BR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pt-BR" dirty="0" smtClean="0"/>
              <a:t>(apenas com 5 parcelas da equação)</a:t>
            </a:r>
          </a:p>
          <a:p>
            <a:pPr marL="342900" indent="-342900">
              <a:buFont typeface="Arial" pitchFamily="34" charset="0"/>
              <a:buChar char="•"/>
            </a:pPr>
            <a:endParaRPr lang="pt-BR" dirty="0"/>
          </a:p>
          <a:p>
            <a:pPr marL="342900" indent="-342900">
              <a:buFont typeface="Arial" pitchFamily="34" charset="0"/>
              <a:buChar char="•"/>
            </a:pPr>
            <a:r>
              <a:rPr lang="pt-BR" dirty="0" smtClean="0"/>
              <a:t>Notar que com 5 parcelas já ocorre uma aproximação. Se fossem infinitas, o resultado séria uma forma perfeita conforme indicado na linha tracejada.</a:t>
            </a:r>
            <a:endParaRPr lang="pt-B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6" y="3569708"/>
            <a:ext cx="86106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197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ENTENDENDO A Série de </a:t>
            </a:r>
            <a:r>
              <a:rPr lang="pt-BR" dirty="0" err="1"/>
              <a:t>fourier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77" y="1752600"/>
            <a:ext cx="8639175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530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Entendendo a </a:t>
            </a:r>
            <a:r>
              <a:rPr lang="pt-BR" dirty="0" smtClean="0"/>
              <a:t>série de </a:t>
            </a:r>
            <a:r>
              <a:rPr lang="pt-BR" dirty="0" err="1"/>
              <a:t>fourier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pt-BR" dirty="0" smtClean="0"/>
              <a:t>A primeira parcela (5) é constante</a:t>
            </a:r>
          </a:p>
          <a:p>
            <a:endParaRPr lang="pt-BR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pt-BR" dirty="0" smtClean="0"/>
              <a:t>A segunda parcela (4 </a:t>
            </a:r>
            <a:r>
              <a:rPr lang="pt-BR" dirty="0" err="1" smtClean="0"/>
              <a:t>sen</a:t>
            </a:r>
            <a:r>
              <a:rPr lang="pt-BR" dirty="0" smtClean="0"/>
              <a:t>(x)) tem o mesmo período ou mesma </a:t>
            </a:r>
            <a:r>
              <a:rPr lang="pt-BR" dirty="0" err="1" smtClean="0"/>
              <a:t>frequencia</a:t>
            </a:r>
            <a:r>
              <a:rPr lang="pt-BR" dirty="0" smtClean="0"/>
              <a:t> do sinal. Por esta igualdade, é chamada de oscilação fundamental do sinal</a:t>
            </a:r>
          </a:p>
          <a:p>
            <a:pPr marL="342900" indent="-342900">
              <a:buFont typeface="Arial" pitchFamily="34" charset="0"/>
              <a:buChar char="•"/>
            </a:pPr>
            <a:endParaRPr lang="pt-BR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pt-BR" dirty="0" smtClean="0"/>
              <a:t>As parcelas seguintes têm frequências múltiplas (</a:t>
            </a:r>
            <a:r>
              <a:rPr lang="pt-BR" dirty="0" err="1" smtClean="0"/>
              <a:t>sen</a:t>
            </a:r>
            <a:r>
              <a:rPr lang="pt-BR" dirty="0" smtClean="0"/>
              <a:t>(3x), </a:t>
            </a:r>
            <a:r>
              <a:rPr lang="pt-BR" dirty="0" err="1" smtClean="0"/>
              <a:t>sen</a:t>
            </a:r>
            <a:r>
              <a:rPr lang="pt-BR" dirty="0" smtClean="0"/>
              <a:t>(5x), ...) da fundamental. São chamadas </a:t>
            </a:r>
            <a:r>
              <a:rPr lang="pt-BR" dirty="0" err="1" smtClean="0"/>
              <a:t>osciliações</a:t>
            </a:r>
            <a:r>
              <a:rPr lang="pt-BR" dirty="0" smtClean="0"/>
              <a:t> harmônicas ou simplesmente harmônicos do sinal</a:t>
            </a:r>
            <a:endParaRPr lang="pt-BR" dirty="0"/>
          </a:p>
          <a:p>
            <a:pPr marL="342900" indent="-342900">
              <a:buFont typeface="Arial" pitchFamily="34" charset="0"/>
              <a:buChar char="•"/>
            </a:pPr>
            <a:endParaRPr lang="pt-BR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pt-BR" dirty="0" smtClean="0"/>
              <a:t>Portanto, pode-se dizer que todo sinal periódico é formado por um componente contínuo (que pode ser nulo), uma oscilação fundamental e oscilações harmônicas. Um sinal senoidal puro somente tem a oscilação fundamental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820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Entendendo a série de </a:t>
            </a:r>
            <a:r>
              <a:rPr lang="pt-BR" dirty="0" err="1"/>
              <a:t>fourier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pt-BR" dirty="0" smtClean="0"/>
              <a:t>Os </a:t>
            </a:r>
            <a:r>
              <a:rPr lang="pt-BR" dirty="0"/>
              <a:t>pesos atribuídos constituem o espectro de </a:t>
            </a:r>
            <a:r>
              <a:rPr lang="pt-BR" dirty="0" smtClean="0"/>
              <a:t>Fourier: </a:t>
            </a:r>
            <a:endParaRPr lang="pt-BR" dirty="0"/>
          </a:p>
          <a:p>
            <a:pPr marL="342900" indent="-342900">
              <a:buFont typeface="Arial" pitchFamily="34" charset="0"/>
              <a:buChar char="•"/>
            </a:pPr>
            <a:r>
              <a:rPr lang="pt-PT" dirty="0"/>
              <a:t>Este espectro estende-se (em princípio) para o infinito e qualquer sinal pode ser reproduzido com precisão arbitrária. Assim, o espectro de Fourier é </a:t>
            </a:r>
            <a:r>
              <a:rPr lang="pt-PT" dirty="0" smtClean="0"/>
              <a:t>uma representação </a:t>
            </a:r>
            <a:r>
              <a:rPr lang="pt-PT" dirty="0"/>
              <a:t>completa e válida, a alternativa do sinal.</a:t>
            </a:r>
            <a:endParaRPr lang="pt-B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344" y="3844639"/>
            <a:ext cx="5295900" cy="1742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356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Transformada de </a:t>
            </a:r>
            <a:r>
              <a:rPr lang="pt-BR" dirty="0" err="1" smtClean="0"/>
              <a:t>fourier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pt-BR" dirty="0"/>
              <a:t>A transformada de </a:t>
            </a:r>
            <a:r>
              <a:rPr lang="pt-BR" dirty="0" smtClean="0"/>
              <a:t>Fourier G(x) trata </a:t>
            </a:r>
            <a:r>
              <a:rPr lang="pt-BR" dirty="0"/>
              <a:t>ambos sinais: original e </a:t>
            </a:r>
            <a:r>
              <a:rPr lang="pt-BR" dirty="0" smtClean="0"/>
              <a:t>espectro:</a:t>
            </a:r>
          </a:p>
          <a:p>
            <a:pPr marL="342900" indent="-342900">
              <a:buFont typeface="Arial" pitchFamily="34" charset="0"/>
              <a:buChar char="•"/>
            </a:pPr>
            <a:endParaRPr lang="pt-BR" dirty="0" smtClean="0"/>
          </a:p>
          <a:p>
            <a:pPr marL="342900" indent="-342900">
              <a:buFont typeface="Arial" pitchFamily="34" charset="0"/>
              <a:buChar char="•"/>
            </a:pPr>
            <a:endParaRPr lang="pt-BR" dirty="0"/>
          </a:p>
          <a:p>
            <a:pPr marL="342900" indent="-342900">
              <a:buFont typeface="Arial" pitchFamily="34" charset="0"/>
              <a:buChar char="•"/>
            </a:pPr>
            <a:endParaRPr lang="pt-BR" dirty="0" smtClean="0"/>
          </a:p>
          <a:p>
            <a:pPr marL="342900" indent="-342900">
              <a:buFont typeface="Arial" pitchFamily="34" charset="0"/>
              <a:buChar char="•"/>
            </a:pPr>
            <a:endParaRPr lang="pt-BR" dirty="0"/>
          </a:p>
          <a:p>
            <a:pPr marL="342900" indent="-342900">
              <a:buFont typeface="Arial" pitchFamily="34" charset="0"/>
              <a:buChar char="•"/>
            </a:pPr>
            <a:endParaRPr lang="pt-BR" dirty="0" smtClean="0"/>
          </a:p>
          <a:p>
            <a:pPr marL="342900" indent="-342900">
              <a:buFont typeface="Arial" pitchFamily="34" charset="0"/>
              <a:buChar char="•"/>
            </a:pPr>
            <a:endParaRPr lang="pt-BR" dirty="0"/>
          </a:p>
          <a:p>
            <a:pPr marL="342900" indent="-342900">
              <a:buFont typeface="Arial" pitchFamily="34" charset="0"/>
              <a:buChar char="•"/>
            </a:pPr>
            <a:r>
              <a:rPr lang="pt-BR" dirty="0" smtClean="0"/>
              <a:t>Onde g(x) é uma função contínua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pt-BR" smtClean="0"/>
              <a:t>i=número complexo</a:t>
            </a:r>
            <a:endParaRPr lang="pt-BR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pt-BR" dirty="0" smtClean="0"/>
              <a:t>A integral mostra que G(x) é composta por uma soma infinita de termos seno e cosseno.</a:t>
            </a:r>
          </a:p>
          <a:p>
            <a:pPr marL="342900" indent="-342900">
              <a:buFont typeface="Arial" pitchFamily="34" charset="0"/>
              <a:buChar char="•"/>
            </a:pPr>
            <a:endParaRPr lang="pt-BR" dirty="0"/>
          </a:p>
          <a:p>
            <a:pPr marL="342900" indent="-342900">
              <a:buFont typeface="Arial" pitchFamily="34" charset="0"/>
              <a:buChar char="•"/>
            </a:pPr>
            <a:endParaRPr lang="pt-BR" dirty="0" smtClean="0"/>
          </a:p>
          <a:p>
            <a:pPr marL="342900" indent="-342900">
              <a:buFont typeface="Arial" pitchFamily="34" charset="0"/>
              <a:buChar char="•"/>
            </a:pPr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pPr marL="342900" indent="-342900">
              <a:buFont typeface="Arial" pitchFamily="34" charset="0"/>
              <a:buChar char="•"/>
            </a:pPr>
            <a:endParaRPr lang="pt-BR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44" y="2521525"/>
            <a:ext cx="6781801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207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Transformada de </a:t>
            </a:r>
            <a:r>
              <a:rPr lang="pt-BR" dirty="0" err="1"/>
              <a:t>fourier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A função original pode ser reconstruída pela transformada inversa </a:t>
            </a:r>
            <a:r>
              <a:rPr lang="pt-BR" dirty="0" smtClean="0"/>
              <a:t>               :</a:t>
            </a:r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r>
              <a:rPr lang="pt-BR" dirty="0" smtClean="0"/>
              <a:t>As equações G(x) e g(x) são chamadas de par de transformada de Fourier</a:t>
            </a:r>
            <a:endParaRPr lang="pt-BR" dirty="0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3232504"/>
              </p:ext>
            </p:extLst>
          </p:nvPr>
        </p:nvGraphicFramePr>
        <p:xfrm>
          <a:off x="1495288" y="1970230"/>
          <a:ext cx="1035050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81" name="Equação" r:id="rId3" imgW="609480" imgH="291960" progId="Equation.3">
                  <p:embed/>
                </p:oleObj>
              </mc:Choice>
              <mc:Fallback>
                <p:oleObj name="Equação" r:id="rId3" imgW="609480" imgH="291960" progId="Equation.3">
                  <p:embed/>
                  <p:pic>
                    <p:nvPicPr>
                      <p:cNvPr id="0" name="Objeto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5288" y="1970230"/>
                        <a:ext cx="1035050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999500"/>
            <a:ext cx="7372475" cy="1921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81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1600200"/>
            <a:ext cx="8489950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pt-BR" sz="2000" dirty="0"/>
              <a:t>BREVE HISTÓRIA DAS SÉRIES E TRANSFORMADAS DE FOURIER</a:t>
            </a:r>
          </a:p>
          <a:p>
            <a:pPr>
              <a:lnSpc>
                <a:spcPct val="90000"/>
              </a:lnSpc>
            </a:pPr>
            <a:endParaRPr lang="pt-BR" sz="2000" dirty="0"/>
          </a:p>
          <a:p>
            <a:pPr>
              <a:lnSpc>
                <a:spcPct val="90000"/>
              </a:lnSpc>
            </a:pPr>
            <a:r>
              <a:rPr lang="pt-BR" sz="2000" dirty="0">
                <a:solidFill>
                  <a:srgbClr val="006600"/>
                </a:solidFill>
              </a:rPr>
              <a:t>O matemático francês Jean Baptiste Joseph Fourier nasceu em 1768. </a:t>
            </a:r>
          </a:p>
          <a:p>
            <a:pPr>
              <a:lnSpc>
                <a:spcPct val="90000"/>
              </a:lnSpc>
            </a:pPr>
            <a:endParaRPr lang="pt-BR" sz="2000" dirty="0">
              <a:solidFill>
                <a:srgbClr val="006600"/>
              </a:solidFill>
            </a:endParaRPr>
          </a:p>
          <a:p>
            <a:pPr>
              <a:lnSpc>
                <a:spcPct val="90000"/>
              </a:lnSpc>
            </a:pPr>
            <a:r>
              <a:rPr lang="pt-BR" sz="2000" dirty="0"/>
              <a:t>Fourier é lembrado pela teoria desenvolvida em 1807 e </a:t>
            </a:r>
            <a:r>
              <a:rPr lang="pt-BR" sz="2000" dirty="0" smtClean="0"/>
              <a:t>publicada </a:t>
            </a:r>
            <a:r>
              <a:rPr lang="pt-BR" sz="2000" dirty="0"/>
              <a:t>em 1822 no livro, La </a:t>
            </a:r>
            <a:r>
              <a:rPr lang="pt-BR" sz="2000" dirty="0" err="1"/>
              <a:t>Théorie</a:t>
            </a:r>
            <a:r>
              <a:rPr lang="pt-BR" sz="2000" dirty="0"/>
              <a:t> </a:t>
            </a:r>
            <a:r>
              <a:rPr lang="pt-BR" sz="2000" dirty="0" err="1"/>
              <a:t>Analitique</a:t>
            </a:r>
            <a:r>
              <a:rPr lang="pt-BR" sz="2000" dirty="0"/>
              <a:t> de </a:t>
            </a:r>
            <a:r>
              <a:rPr lang="pt-BR" sz="2000" dirty="0" err="1"/>
              <a:t>la</a:t>
            </a:r>
            <a:r>
              <a:rPr lang="pt-BR" sz="2000" dirty="0"/>
              <a:t> </a:t>
            </a:r>
            <a:r>
              <a:rPr lang="pt-BR" sz="2000" dirty="0" err="1"/>
              <a:t>Chaleur</a:t>
            </a:r>
            <a:r>
              <a:rPr lang="pt-BR" sz="2000" dirty="0"/>
              <a:t> (A Teoria Analítica do Calor</a:t>
            </a:r>
            <a:r>
              <a:rPr lang="pt-BR" sz="2000" dirty="0" smtClean="0"/>
              <a:t>).</a:t>
            </a:r>
            <a:endParaRPr lang="pt-BR" sz="2000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</p:spPr>
        <p:txBody>
          <a:bodyPr/>
          <a:lstStyle/>
          <a:p>
            <a:r>
              <a:rPr lang="pt-BR" dirty="0" smtClean="0"/>
              <a:t>Introdução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50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Transformada de </a:t>
            </a:r>
            <a:r>
              <a:rPr lang="pt-BR" dirty="0" err="1" smtClean="0"/>
              <a:t>fourier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Par da transformada de Fourier:</a:t>
            </a:r>
            <a:endParaRPr lang="pt-B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453120"/>
            <a:ext cx="7677150" cy="431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158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5791200" cy="1371600"/>
          </a:xfrm>
        </p:spPr>
        <p:txBody>
          <a:bodyPr/>
          <a:lstStyle/>
          <a:p>
            <a:r>
              <a:rPr lang="pt-BR" dirty="0"/>
              <a:t>Transformada de </a:t>
            </a:r>
            <a:r>
              <a:rPr lang="pt-BR" dirty="0" err="1"/>
              <a:t>fourier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60740"/>
            <a:ext cx="7879861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11" y="3959802"/>
            <a:ext cx="7867650" cy="290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772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Transformada de </a:t>
            </a:r>
            <a:r>
              <a:rPr lang="pt-BR" dirty="0" err="1"/>
              <a:t>fourier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pt-BR" dirty="0" smtClean="0"/>
              <a:t>Espectro de Fourier:</a:t>
            </a:r>
          </a:p>
          <a:p>
            <a:pPr marL="342900" indent="-342900">
              <a:buFont typeface="Arial" pitchFamily="34" charset="0"/>
              <a:buChar char="•"/>
            </a:pPr>
            <a:endParaRPr lang="pt-BR" dirty="0"/>
          </a:p>
          <a:p>
            <a:pPr marL="342900" indent="-342900">
              <a:buFont typeface="Arial" pitchFamily="34" charset="0"/>
              <a:buChar char="•"/>
            </a:pPr>
            <a:endParaRPr lang="pt-BR" dirty="0" smtClean="0"/>
          </a:p>
          <a:p>
            <a:pPr marL="342900" indent="-342900">
              <a:buFont typeface="Arial" pitchFamily="34" charset="0"/>
              <a:buChar char="•"/>
            </a:pPr>
            <a:endParaRPr lang="pt-BR" dirty="0"/>
          </a:p>
          <a:p>
            <a:pPr marL="342900" indent="-342900">
              <a:buFont typeface="Arial" pitchFamily="34" charset="0"/>
              <a:buChar char="•"/>
            </a:pPr>
            <a:r>
              <a:rPr lang="pt-BR" dirty="0" smtClean="0"/>
              <a:t>Fase:</a:t>
            </a:r>
          </a:p>
          <a:p>
            <a:pPr marL="342900" indent="-342900">
              <a:buFont typeface="Arial" pitchFamily="34" charset="0"/>
              <a:buChar char="•"/>
            </a:pPr>
            <a:endParaRPr lang="pt-BR" dirty="0"/>
          </a:p>
          <a:p>
            <a:pPr marL="342900" indent="-342900">
              <a:buFont typeface="Arial" pitchFamily="34" charset="0"/>
              <a:buChar char="•"/>
            </a:pPr>
            <a:endParaRPr lang="pt-BR" dirty="0" smtClean="0"/>
          </a:p>
          <a:p>
            <a:pPr marL="342900" indent="-342900">
              <a:buFont typeface="Arial" pitchFamily="34" charset="0"/>
              <a:buChar char="•"/>
            </a:pPr>
            <a:endParaRPr lang="pt-BR" dirty="0"/>
          </a:p>
          <a:p>
            <a:pPr marL="342900" indent="-342900">
              <a:buFont typeface="Arial" pitchFamily="34" charset="0"/>
              <a:buChar char="•"/>
            </a:pPr>
            <a:r>
              <a:rPr lang="pt-BR" dirty="0" smtClean="0"/>
              <a:t>Espectro de potência:</a:t>
            </a:r>
            <a:endParaRPr lang="pt-B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86000"/>
            <a:ext cx="4391025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657600"/>
            <a:ext cx="3657600" cy="146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5867400"/>
            <a:ext cx="5600700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459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Discretização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pt-BR" dirty="0" smtClean="0"/>
              <a:t>Função impulso contínua:</a:t>
            </a:r>
          </a:p>
          <a:p>
            <a:pPr marL="342900" indent="-342900">
              <a:buFont typeface="Arial" pitchFamily="34" charset="0"/>
              <a:buChar char="•"/>
            </a:pPr>
            <a:endParaRPr lang="pt-BR" dirty="0" smtClean="0"/>
          </a:p>
          <a:p>
            <a:endParaRPr lang="pt-BR" dirty="0"/>
          </a:p>
          <a:p>
            <a:pPr marL="342900" indent="-342900">
              <a:buFont typeface="Arial" pitchFamily="34" charset="0"/>
              <a:buChar char="•"/>
            </a:pPr>
            <a:r>
              <a:rPr lang="pt-BR" dirty="0"/>
              <a:t>Função impulso </a:t>
            </a:r>
            <a:r>
              <a:rPr lang="pt-BR" dirty="0" smtClean="0"/>
              <a:t>discreta:</a:t>
            </a:r>
            <a:endParaRPr lang="pt-BR" dirty="0"/>
          </a:p>
          <a:p>
            <a:pPr marL="342900" indent="-342900">
              <a:buFont typeface="Arial" pitchFamily="34" charset="0"/>
              <a:buChar char="•"/>
            </a:pPr>
            <a:endParaRPr lang="pt-BR" dirty="0"/>
          </a:p>
          <a:p>
            <a:pPr marL="342900" indent="-342900">
              <a:buFont typeface="Arial" pitchFamily="34" charset="0"/>
              <a:buChar char="•"/>
            </a:pPr>
            <a:endParaRPr lang="pt-BR" dirty="0" smtClean="0"/>
          </a:p>
          <a:p>
            <a:pPr marL="342900" indent="-342900">
              <a:buFont typeface="Arial" pitchFamily="34" charset="0"/>
              <a:buChar char="•"/>
            </a:pPr>
            <a:endParaRPr lang="pt-BR" dirty="0"/>
          </a:p>
          <a:p>
            <a:pPr marL="342900" indent="-342900">
              <a:buFont typeface="Arial" pitchFamily="34" charset="0"/>
              <a:buChar char="•"/>
            </a:pPr>
            <a:r>
              <a:rPr lang="pt-BR" dirty="0"/>
              <a:t>Função impulso </a:t>
            </a:r>
            <a:r>
              <a:rPr lang="pt-BR" dirty="0" smtClean="0"/>
              <a:t>deslocada de </a:t>
            </a:r>
            <a:r>
              <a:rPr lang="pt-BR" dirty="0" err="1" smtClean="0"/>
              <a:t>x</a:t>
            </a:r>
            <a:r>
              <a:rPr lang="pt-BR" sz="1200" dirty="0" err="1" smtClean="0"/>
              <a:t>o</a:t>
            </a:r>
            <a:r>
              <a:rPr lang="pt-BR" sz="1200" dirty="0" smtClean="0"/>
              <a:t>: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24" y="2133600"/>
            <a:ext cx="7008665" cy="860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33" y="3512125"/>
            <a:ext cx="6761408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66" y="5472535"/>
            <a:ext cx="6895715" cy="981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1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6245" y="-373772"/>
            <a:ext cx="5791200" cy="1371600"/>
          </a:xfrm>
        </p:spPr>
        <p:txBody>
          <a:bodyPr/>
          <a:lstStyle/>
          <a:p>
            <a:r>
              <a:rPr lang="pt-BR" dirty="0" err="1"/>
              <a:t>Discretização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66800"/>
            <a:ext cx="7620000" cy="5059363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pt-BR" dirty="0"/>
              <a:t>A função impulso é </a:t>
            </a:r>
            <a:r>
              <a:rPr lang="pt-BR" dirty="0" err="1"/>
              <a:t>discretizada</a:t>
            </a:r>
            <a:r>
              <a:rPr lang="pt-BR" dirty="0"/>
              <a:t> na posição </a:t>
            </a:r>
            <a:r>
              <a:rPr lang="pt-BR" dirty="0" err="1"/>
              <a:t>xo</a:t>
            </a:r>
            <a:r>
              <a:rPr lang="pt-BR" dirty="0"/>
              <a:t>=3 multiplicando g(x) por uma função impulso f(x-3)</a:t>
            </a:r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342900" indent="-342900">
              <a:buFont typeface="Arial" pitchFamily="34" charset="0"/>
              <a:buChar char="•"/>
            </a:pPr>
            <a:r>
              <a:rPr lang="pt-BR" dirty="0" smtClean="0"/>
              <a:t>Para várias parcelas Xi=1,2,3,..N a função pode ser descrita como a soma das parcelas individuais</a:t>
            </a:r>
          </a:p>
          <a:p>
            <a:pPr marL="342900" indent="-342900">
              <a:buFont typeface="Arial" pitchFamily="34" charset="0"/>
              <a:buChar char="•"/>
            </a:pPr>
            <a:endParaRPr lang="pt-B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7" y="1828800"/>
            <a:ext cx="8901554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70" y="5327930"/>
            <a:ext cx="519112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77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Transformada discreta de </a:t>
            </a:r>
            <a:r>
              <a:rPr lang="pt-BR" dirty="0" err="1" smtClean="0"/>
              <a:t>fourier</a:t>
            </a:r>
            <a:r>
              <a:rPr lang="pt-BR" dirty="0" smtClean="0"/>
              <a:t> (DFT)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pt-BR" dirty="0" smtClean="0"/>
              <a:t>Uma função contínua f(x) pode ser </a:t>
            </a:r>
            <a:r>
              <a:rPr lang="pt-BR" dirty="0" err="1" smtClean="0"/>
              <a:t>discretizada</a:t>
            </a:r>
            <a:r>
              <a:rPr lang="pt-BR" dirty="0" smtClean="0"/>
              <a:t> na sequencia:</a:t>
            </a:r>
          </a:p>
          <a:p>
            <a:pPr marL="342900" indent="-342900">
              <a:buFont typeface="Arial" pitchFamily="34" charset="0"/>
              <a:buChar char="•"/>
            </a:pPr>
            <a:endParaRPr lang="pt-BR" dirty="0"/>
          </a:p>
          <a:p>
            <a:endParaRPr lang="pt-BR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pt-BR" dirty="0" smtClean="0"/>
              <a:t>Tomando N amostras de X unidades:</a:t>
            </a:r>
          </a:p>
          <a:p>
            <a:pPr marL="342900" indent="-342900">
              <a:buFont typeface="Arial" pitchFamily="34" charset="0"/>
              <a:buChar char="•"/>
            </a:pPr>
            <a:endParaRPr lang="pt-B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40" y="2563085"/>
            <a:ext cx="8832273" cy="728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610" y="3715640"/>
            <a:ext cx="5576888" cy="3105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197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Transformada discreta de </a:t>
            </a:r>
            <a:r>
              <a:rPr lang="pt-BR" dirty="0" err="1"/>
              <a:t>fourier</a:t>
            </a:r>
            <a:r>
              <a:rPr lang="pt-BR" dirty="0"/>
              <a:t> (DFT)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pt-BR" dirty="0" smtClean="0"/>
              <a:t>Onde x assume os valores discretos (0,1,2,3,..,M-1) então</a:t>
            </a:r>
          </a:p>
          <a:p>
            <a:pPr marL="342900" indent="-342900">
              <a:buFont typeface="Arial" pitchFamily="34" charset="0"/>
              <a:buChar char="•"/>
            </a:pPr>
            <a:endParaRPr lang="pt-BR" dirty="0"/>
          </a:p>
          <a:p>
            <a:pPr marL="342900" indent="-342900">
              <a:buFont typeface="Arial" pitchFamily="34" charset="0"/>
              <a:buChar char="•"/>
            </a:pPr>
            <a:endParaRPr lang="pt-BR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pt-BR" dirty="0" smtClean="0"/>
              <a:t>A sequência {f(0),f(1),...,f(M-1)} denota qualquer amostragem de N valores uniformemente espaçados de uma função contínua correspondente</a:t>
            </a:r>
          </a:p>
          <a:p>
            <a:endParaRPr lang="pt-B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362200"/>
            <a:ext cx="214312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895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Transformada de </a:t>
            </a:r>
            <a:r>
              <a:rPr lang="pt-BR" dirty="0" err="1" smtClean="0"/>
              <a:t>fourier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/>
              <a:t>Transformada de Fourier: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/>
              <a:t>Inversa da Transformada </a:t>
            </a:r>
            <a:r>
              <a:rPr lang="pt-BR" dirty="0"/>
              <a:t>de Fourier: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760" y="2388296"/>
            <a:ext cx="6948768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953000"/>
            <a:ext cx="662940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424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Transformada discreta de </a:t>
            </a:r>
            <a:r>
              <a:rPr lang="pt-BR" dirty="0" err="1"/>
              <a:t>fourier</a:t>
            </a:r>
            <a:r>
              <a:rPr lang="pt-BR" dirty="0"/>
              <a:t> (DFT)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 par de transformadas discretas de Fourier é</a:t>
            </a:r>
            <a:endParaRPr lang="pt-BR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362200"/>
            <a:ext cx="6115050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428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Transformada discreta de </a:t>
            </a:r>
            <a:r>
              <a:rPr lang="pt-BR" dirty="0" err="1"/>
              <a:t>fourier</a:t>
            </a:r>
            <a:r>
              <a:rPr lang="pt-BR" dirty="0"/>
              <a:t> (DFT)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52575"/>
            <a:ext cx="7934325" cy="530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771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9" name="Rectangle 3"/>
          <p:cNvSpPr>
            <a:spLocks noGrp="1" noChangeArrowheads="1"/>
          </p:cNvSpPr>
          <p:nvPr>
            <p:ph idx="1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pt-BR" dirty="0"/>
              <a:t>Série de </a:t>
            </a:r>
            <a:r>
              <a:rPr lang="pt-BR" dirty="0" smtClean="0"/>
              <a:t>Fourier: </a:t>
            </a:r>
            <a:r>
              <a:rPr lang="pt-BR" dirty="0"/>
              <a:t>q</a:t>
            </a:r>
            <a:r>
              <a:rPr lang="pt-BR" sz="2000" dirty="0" smtClean="0"/>
              <a:t>ualquer função periódica po</a:t>
            </a:r>
            <a:r>
              <a:rPr lang="pt-BR" dirty="0" smtClean="0"/>
              <a:t>de ser expressa como uma soma de senos e/ou cossenos de diferentes </a:t>
            </a:r>
            <a:r>
              <a:rPr lang="pt-BR" dirty="0" err="1" smtClean="0"/>
              <a:t>frequencias</a:t>
            </a:r>
            <a:r>
              <a:rPr lang="pt-BR" dirty="0" smtClean="0"/>
              <a:t>. Cada uma multiplicada por um coeficiente diferente.</a:t>
            </a:r>
          </a:p>
          <a:p>
            <a:endParaRPr lang="pt-BR" sz="2000" dirty="0"/>
          </a:p>
          <a:p>
            <a:pPr marL="342900" indent="-342900">
              <a:buFont typeface="Arial" pitchFamily="34" charset="0"/>
              <a:buChar char="•"/>
            </a:pPr>
            <a:r>
              <a:rPr lang="pt-BR" dirty="0" smtClean="0">
                <a:solidFill>
                  <a:srgbClr val="FF0000"/>
                </a:solidFill>
              </a:rPr>
              <a:t>Transformada </a:t>
            </a:r>
            <a:r>
              <a:rPr lang="pt-BR" dirty="0">
                <a:solidFill>
                  <a:srgbClr val="FF0000"/>
                </a:solidFill>
              </a:rPr>
              <a:t>de </a:t>
            </a:r>
            <a:r>
              <a:rPr lang="pt-BR" dirty="0" smtClean="0">
                <a:solidFill>
                  <a:srgbClr val="FF0000"/>
                </a:solidFill>
              </a:rPr>
              <a:t>Fourier: </a:t>
            </a:r>
            <a:r>
              <a:rPr lang="pt-BR" sz="2000" dirty="0" smtClean="0"/>
              <a:t>funções </a:t>
            </a:r>
            <a:r>
              <a:rPr lang="pt-BR" sz="2000" dirty="0"/>
              <a:t>não periódicas, mas cuja área sob a curva é finita, podem ser expressas como integral de senos e /ou cossenos multiplicados por uma função peso. </a:t>
            </a:r>
            <a:endParaRPr lang="pt-BR" sz="2000" dirty="0">
              <a:solidFill>
                <a:srgbClr val="FF0000"/>
              </a:solidFill>
            </a:endParaRPr>
          </a:p>
          <a:p>
            <a:endParaRPr lang="pt-BR" sz="2000" dirty="0">
              <a:solidFill>
                <a:srgbClr val="FF0000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pt-BR" sz="2000" dirty="0" smtClean="0">
                <a:solidFill>
                  <a:srgbClr val="006600"/>
                </a:solidFill>
              </a:rPr>
              <a:t>Podem </a:t>
            </a:r>
            <a:r>
              <a:rPr lang="pt-BR" sz="2000" dirty="0">
                <a:solidFill>
                  <a:srgbClr val="006600"/>
                </a:solidFill>
              </a:rPr>
              <a:t>ser reconstruídas completamente usando um processo inverso</a:t>
            </a:r>
            <a:r>
              <a:rPr lang="pt-BR" sz="2000" dirty="0" smtClean="0">
                <a:solidFill>
                  <a:srgbClr val="006600"/>
                </a:solidFill>
              </a:rPr>
              <a:t>.</a:t>
            </a:r>
            <a:endParaRPr lang="pt-BR" sz="2000" dirty="0">
              <a:solidFill>
                <a:srgbClr val="006600"/>
              </a:solidFill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</p:spPr>
        <p:txBody>
          <a:bodyPr/>
          <a:lstStyle/>
          <a:p>
            <a:r>
              <a:rPr lang="pt-BR" dirty="0" smtClean="0"/>
              <a:t>Introdução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23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ExEMPLo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1" y="1447016"/>
            <a:ext cx="8791575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853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829974"/>
            <a:ext cx="7077075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092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ExEMPLO</a:t>
            </a:r>
            <a:r>
              <a:rPr lang="pt-BR" dirty="0" smtClean="0"/>
              <a:t>: DFT INVERSA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04" y="1447800"/>
            <a:ext cx="8515350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42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09" y="2057400"/>
            <a:ext cx="8810625" cy="467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96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Transformada discreta de </a:t>
            </a:r>
            <a:r>
              <a:rPr lang="pt-BR" dirty="0" err="1"/>
              <a:t>fourier</a:t>
            </a:r>
            <a:r>
              <a:rPr lang="pt-BR" dirty="0"/>
              <a:t> (DFT</a:t>
            </a:r>
            <a:r>
              <a:rPr lang="pt-BR" dirty="0" smtClean="0"/>
              <a:t>) 2d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84334"/>
            <a:ext cx="7620000" cy="4754563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pt-BR" dirty="0" err="1" smtClean="0"/>
              <a:t>Filtrafem</a:t>
            </a:r>
            <a:r>
              <a:rPr lang="pt-BR" dirty="0" smtClean="0"/>
              <a:t> para uma função f(</a:t>
            </a:r>
            <a:r>
              <a:rPr lang="pt-BR" dirty="0" err="1" smtClean="0"/>
              <a:t>u,v</a:t>
            </a:r>
            <a:r>
              <a:rPr lang="pt-BR" dirty="0" smtClean="0"/>
              <a:t>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pt-BR" dirty="0" smtClean="0"/>
              <a:t>Imagem de tamanho </a:t>
            </a:r>
            <a:r>
              <a:rPr lang="pt-BR" dirty="0" err="1" smtClean="0"/>
              <a:t>MxN</a:t>
            </a:r>
            <a:r>
              <a:rPr lang="pt-BR" dirty="0" smtClean="0"/>
              <a:t>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pt-BR" dirty="0" smtClean="0"/>
              <a:t>DFT:</a:t>
            </a:r>
          </a:p>
          <a:p>
            <a:pPr marL="342900" indent="-342900">
              <a:buFont typeface="Arial" pitchFamily="34" charset="0"/>
              <a:buChar char="•"/>
            </a:pPr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pt-BR" dirty="0" smtClean="0"/>
              <a:t>DFT Inversa:</a:t>
            </a:r>
            <a:endParaRPr lang="pt-BR" dirty="0"/>
          </a:p>
          <a:p>
            <a:endParaRPr lang="pt-BR" dirty="0" smtClean="0"/>
          </a:p>
          <a:p>
            <a:endParaRPr lang="pt-BR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78" y="2770726"/>
            <a:ext cx="5972175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060433"/>
            <a:ext cx="5667375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864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Propriedades da transformada de </a:t>
            </a:r>
            <a:r>
              <a:rPr lang="pt-BR" dirty="0" err="1" smtClean="0"/>
              <a:t>fourier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pt-BR" dirty="0"/>
              <a:t>Propriedade da Periodicidade e Simetria do </a:t>
            </a:r>
            <a:r>
              <a:rPr lang="pt-BR" dirty="0" smtClean="0"/>
              <a:t>Conjugado</a:t>
            </a:r>
          </a:p>
          <a:p>
            <a:pPr marL="342900" indent="-342900">
              <a:buFont typeface="Arial" pitchFamily="34" charset="0"/>
              <a:buChar char="•"/>
            </a:pPr>
            <a:endParaRPr lang="pt-BR" dirty="0"/>
          </a:p>
          <a:p>
            <a:pPr marL="342900" indent="-342900">
              <a:buFont typeface="Arial" pitchFamily="34" charset="0"/>
              <a:buChar char="•"/>
            </a:pPr>
            <a:endParaRPr lang="pt-BR" dirty="0"/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8702299"/>
              </p:ext>
            </p:extLst>
          </p:nvPr>
        </p:nvGraphicFramePr>
        <p:xfrm>
          <a:off x="609600" y="2514600"/>
          <a:ext cx="44323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18" name="Equation" r:id="rId3" imgW="2413000" imgH="266700" progId="Equation.3">
                  <p:embed/>
                </p:oleObj>
              </mc:Choice>
              <mc:Fallback>
                <p:oleObj name="Equation" r:id="rId3" imgW="2413000" imgH="26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514600"/>
                        <a:ext cx="4432300" cy="4889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7063748"/>
              </p:ext>
            </p:extLst>
          </p:nvPr>
        </p:nvGraphicFramePr>
        <p:xfrm>
          <a:off x="5913438" y="2549525"/>
          <a:ext cx="2357437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19" name="Equação" r:id="rId5" imgW="1282700" imgH="254000" progId="Equation.3">
                  <p:embed/>
                </p:oleObj>
              </mc:Choice>
              <mc:Fallback>
                <p:oleObj name="Equação" r:id="rId5" imgW="12827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3438" y="2549525"/>
                        <a:ext cx="2357437" cy="46196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CC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5276850" y="2625725"/>
            <a:ext cx="381000" cy="304800"/>
          </a:xfrm>
          <a:prstGeom prst="rightArrow">
            <a:avLst>
              <a:gd name="adj1" fmla="val 50000"/>
              <a:gd name="adj2" fmla="val 3125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045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-55107"/>
            <a:ext cx="5791200" cy="1371600"/>
          </a:xfrm>
        </p:spPr>
        <p:txBody>
          <a:bodyPr/>
          <a:lstStyle/>
          <a:p>
            <a:r>
              <a:rPr lang="pt-BR" dirty="0" smtClean="0"/>
              <a:t>simetria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371600"/>
            <a:ext cx="7620000" cy="4754563"/>
          </a:xfrm>
        </p:spPr>
        <p:txBody>
          <a:bodyPr>
            <a:norm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pt-BR" dirty="0" smtClean="0"/>
              <a:t>Periodicidade</a:t>
            </a:r>
            <a:r>
              <a:rPr lang="pt-BR" dirty="0"/>
              <a:t> e Simetria </a:t>
            </a:r>
            <a:r>
              <a:rPr lang="pt-BR" dirty="0" smtClean="0"/>
              <a:t>Conjugada:</a:t>
            </a:r>
          </a:p>
          <a:p>
            <a:endParaRPr lang="pt-BR" dirty="0" smtClean="0"/>
          </a:p>
          <a:p>
            <a:endParaRPr lang="pt-BR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pt-BR" dirty="0" smtClean="0"/>
              <a:t>A </a:t>
            </a:r>
            <a:r>
              <a:rPr lang="pt-BR" dirty="0"/>
              <a:t>transformada é formulada para valores de u no </a:t>
            </a:r>
            <a:r>
              <a:rPr lang="pt-BR" dirty="0" smtClean="0"/>
              <a:t>intervalo [0, 1</a:t>
            </a:r>
            <a:r>
              <a:rPr lang="pt-BR" dirty="0"/>
              <a:t>]</a:t>
            </a:r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1858864"/>
              </p:ext>
            </p:extLst>
          </p:nvPr>
        </p:nvGraphicFramePr>
        <p:xfrm>
          <a:off x="533400" y="2057400"/>
          <a:ext cx="44323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86" name="Equation" r:id="rId3" imgW="2413000" imgH="266700" progId="Equation.3">
                  <p:embed/>
                </p:oleObj>
              </mc:Choice>
              <mc:Fallback>
                <p:oleObj name="Equation" r:id="rId3" imgW="2413000" imgH="26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057400"/>
                        <a:ext cx="4432300" cy="4889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8372942"/>
              </p:ext>
            </p:extLst>
          </p:nvPr>
        </p:nvGraphicFramePr>
        <p:xfrm>
          <a:off x="5837238" y="2092325"/>
          <a:ext cx="2357437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87" name="Equação" r:id="rId5" imgW="1282700" imgH="254000" progId="Equation.3">
                  <p:embed/>
                </p:oleObj>
              </mc:Choice>
              <mc:Fallback>
                <p:oleObj name="Equação" r:id="rId5" imgW="12827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7238" y="2092325"/>
                        <a:ext cx="2357437" cy="46196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CC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5200650" y="2168525"/>
            <a:ext cx="381000" cy="304800"/>
          </a:xfrm>
          <a:prstGeom prst="rightArrow">
            <a:avLst>
              <a:gd name="adj1" fmla="val 50000"/>
              <a:gd name="adj2" fmla="val 3125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394370"/>
            <a:ext cx="7857178" cy="3311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400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Translação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pt-BR" dirty="0" smtClean="0"/>
              <a:t>Multiplicar g(x) pelo termo exponencial, e fazer a transformada desse produto, resulta num deslocamento da origem do plano das </a:t>
            </a:r>
            <a:r>
              <a:rPr lang="pt-BR" dirty="0" err="1" smtClean="0"/>
              <a:t>frequencias</a:t>
            </a:r>
            <a:r>
              <a:rPr lang="pt-BR" dirty="0" smtClean="0"/>
              <a:t> para o ponto (</a:t>
            </a:r>
            <a:r>
              <a:rPr lang="pt-BR" dirty="0" err="1" smtClean="0"/>
              <a:t>u,v</a:t>
            </a:r>
            <a:r>
              <a:rPr lang="pt-BR" dirty="0" smtClean="0"/>
              <a:t>)</a:t>
            </a:r>
          </a:p>
          <a:p>
            <a:r>
              <a:rPr lang="pt-BR" dirty="0" smtClean="0"/>
              <a:t>                                                                                              </a:t>
            </a:r>
            <a:endParaRPr lang="pt-BR" dirty="0"/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806226"/>
            <a:ext cx="8611899" cy="636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Box 42"/>
          <p:cNvSpPr txBox="1">
            <a:spLocks noChangeArrowheads="1"/>
          </p:cNvSpPr>
          <p:nvPr/>
        </p:nvSpPr>
        <p:spPr bwMode="auto">
          <a:xfrm>
            <a:off x="638175" y="3442870"/>
            <a:ext cx="12271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pt-BR" b="1" dirty="0"/>
              <a:t>Exemplo:</a:t>
            </a:r>
          </a:p>
        </p:txBody>
      </p:sp>
      <p:grpSp>
        <p:nvGrpSpPr>
          <p:cNvPr id="8" name="Group 70"/>
          <p:cNvGrpSpPr>
            <a:grpSpLocks/>
          </p:cNvGrpSpPr>
          <p:nvPr/>
        </p:nvGrpSpPr>
        <p:grpSpPr bwMode="auto">
          <a:xfrm>
            <a:off x="762000" y="3976270"/>
            <a:ext cx="1930400" cy="2378075"/>
            <a:chOff x="480" y="2208"/>
            <a:chExt cx="1216" cy="1498"/>
          </a:xfrm>
        </p:grpSpPr>
        <p:sp>
          <p:nvSpPr>
            <p:cNvPr id="9" name="Rectangle 48"/>
            <p:cNvSpPr>
              <a:spLocks noChangeArrowheads="1"/>
            </p:cNvSpPr>
            <p:nvPr/>
          </p:nvSpPr>
          <p:spPr bwMode="auto">
            <a:xfrm>
              <a:off x="485" y="3456"/>
              <a:ext cx="1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pt-BR"/>
                <a:t>Imagem Original</a:t>
              </a:r>
            </a:p>
          </p:txBody>
        </p:sp>
        <p:pic>
          <p:nvPicPr>
            <p:cNvPr id="10" name="Picture 64" descr="gaus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2208"/>
              <a:ext cx="1176" cy="1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" name="Group 71"/>
          <p:cNvGrpSpPr>
            <a:grpSpLocks/>
          </p:cNvGrpSpPr>
          <p:nvPr/>
        </p:nvGrpSpPr>
        <p:grpSpPr bwMode="auto">
          <a:xfrm>
            <a:off x="3576638" y="3595270"/>
            <a:ext cx="2049462" cy="2971800"/>
            <a:chOff x="2253" y="1968"/>
            <a:chExt cx="1291" cy="1872"/>
          </a:xfrm>
        </p:grpSpPr>
        <p:sp>
          <p:nvSpPr>
            <p:cNvPr id="12" name="Rectangle 50"/>
            <p:cNvSpPr>
              <a:spLocks noChangeArrowheads="1"/>
            </p:cNvSpPr>
            <p:nvPr/>
          </p:nvSpPr>
          <p:spPr bwMode="auto">
            <a:xfrm>
              <a:off x="2253" y="3398"/>
              <a:ext cx="1291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pt-BR"/>
                <a:t>Transformada </a:t>
              </a:r>
            </a:p>
            <a:p>
              <a:r>
                <a:rPr lang="pt-BR"/>
                <a:t>sem deslocamento</a:t>
              </a:r>
              <a:endParaRPr lang="pt-BR" i="1"/>
            </a:p>
          </p:txBody>
        </p:sp>
        <p:sp>
          <p:nvSpPr>
            <p:cNvPr id="13" name="Rectangle 57"/>
            <p:cNvSpPr>
              <a:spLocks noChangeArrowheads="1"/>
            </p:cNvSpPr>
            <p:nvPr/>
          </p:nvSpPr>
          <p:spPr bwMode="auto">
            <a:xfrm>
              <a:off x="2614" y="1968"/>
              <a:ext cx="56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pt-BR"/>
                <a:t>origem</a:t>
              </a:r>
            </a:p>
          </p:txBody>
        </p:sp>
        <p:sp>
          <p:nvSpPr>
            <p:cNvPr id="14" name="Line 58"/>
            <p:cNvSpPr>
              <a:spLocks noChangeShapeType="1"/>
            </p:cNvSpPr>
            <p:nvPr/>
          </p:nvSpPr>
          <p:spPr bwMode="auto">
            <a:xfrm flipH="1">
              <a:off x="2352" y="2064"/>
              <a:ext cx="288" cy="144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pic>
          <p:nvPicPr>
            <p:cNvPr id="15" name="Picture 68" descr="gaus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2" y="2208"/>
              <a:ext cx="1176" cy="1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Group 72"/>
          <p:cNvGrpSpPr>
            <a:grpSpLocks/>
          </p:cNvGrpSpPr>
          <p:nvPr/>
        </p:nvGrpSpPr>
        <p:grpSpPr bwMode="auto">
          <a:xfrm>
            <a:off x="6324600" y="3671470"/>
            <a:ext cx="2057400" cy="2152650"/>
            <a:chOff x="3984" y="2016"/>
            <a:chExt cx="1296" cy="1356"/>
          </a:xfrm>
        </p:grpSpPr>
        <p:sp>
          <p:nvSpPr>
            <p:cNvPr id="17" name="Rectangle 60"/>
            <p:cNvSpPr>
              <a:spLocks noChangeArrowheads="1"/>
            </p:cNvSpPr>
            <p:nvPr/>
          </p:nvSpPr>
          <p:spPr bwMode="auto">
            <a:xfrm>
              <a:off x="3984" y="2016"/>
              <a:ext cx="56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pt-BR"/>
                <a:t>origem</a:t>
              </a:r>
            </a:p>
          </p:txBody>
        </p:sp>
        <p:sp>
          <p:nvSpPr>
            <p:cNvPr id="18" name="Line 61"/>
            <p:cNvSpPr>
              <a:spLocks noChangeShapeType="1"/>
            </p:cNvSpPr>
            <p:nvPr/>
          </p:nvSpPr>
          <p:spPr bwMode="auto">
            <a:xfrm>
              <a:off x="4272" y="2256"/>
              <a:ext cx="240" cy="528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pic>
          <p:nvPicPr>
            <p:cNvPr id="19" name="Picture 65" descr="gauss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6" y="2208"/>
              <a:ext cx="1164" cy="1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Line 69"/>
            <p:cNvSpPr>
              <a:spLocks noChangeShapeType="1"/>
            </p:cNvSpPr>
            <p:nvPr/>
          </p:nvSpPr>
          <p:spPr bwMode="auto">
            <a:xfrm>
              <a:off x="4368" y="2256"/>
              <a:ext cx="288" cy="432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21" name="Rectangle 75"/>
          <p:cNvSpPr>
            <a:spLocks noChangeArrowheads="1"/>
          </p:cNvSpPr>
          <p:nvPr/>
        </p:nvSpPr>
        <p:spPr bwMode="auto">
          <a:xfrm>
            <a:off x="6300788" y="5916195"/>
            <a:ext cx="21590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pt-BR"/>
              <a:t>Transformada com origem no centro da matriz</a:t>
            </a:r>
          </a:p>
        </p:txBody>
      </p:sp>
    </p:spTree>
    <p:extLst>
      <p:ext uri="{BB962C8B-B14F-4D97-AF65-F5344CB8AC3E}">
        <p14:creationId xmlns:p14="http://schemas.microsoft.com/office/powerpoint/2010/main" val="33062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  <p:bldP spid="2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rotação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pt-BR" dirty="0" smtClean="0"/>
              <a:t>A rotação de f(</a:t>
            </a:r>
            <a:r>
              <a:rPr lang="pt-BR" dirty="0" err="1" smtClean="0"/>
              <a:t>x,y</a:t>
            </a:r>
            <a:r>
              <a:rPr lang="pt-BR" dirty="0"/>
              <a:t>) </a:t>
            </a:r>
            <a:r>
              <a:rPr lang="pt-BR" dirty="0" smtClean="0"/>
              <a:t>de um ângulo </a:t>
            </a:r>
            <a:r>
              <a:rPr lang="el-GR" dirty="0" smtClean="0"/>
              <a:t>θ</a:t>
            </a:r>
            <a:r>
              <a:rPr lang="pt-BR" dirty="0" smtClean="0"/>
              <a:t> </a:t>
            </a:r>
            <a:r>
              <a:rPr lang="pt-BR" dirty="0"/>
              <a:t>implicará em uma </a:t>
            </a:r>
            <a:r>
              <a:rPr lang="pt-BR" dirty="0" smtClean="0"/>
              <a:t>rotação de F(</a:t>
            </a:r>
            <a:r>
              <a:rPr lang="pt-BR" dirty="0" err="1" smtClean="0"/>
              <a:t>u,v</a:t>
            </a:r>
            <a:r>
              <a:rPr lang="pt-BR" dirty="0"/>
              <a:t>) </a:t>
            </a:r>
            <a:r>
              <a:rPr lang="pt-BR" dirty="0" smtClean="0"/>
              <a:t>deste mesmo ângulo</a:t>
            </a:r>
            <a:endParaRPr lang="pt-BR" dirty="0"/>
          </a:p>
        </p:txBody>
      </p:sp>
      <p:pic>
        <p:nvPicPr>
          <p:cNvPr id="4" name="Picture 12" descr="J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48200"/>
            <a:ext cx="1447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5" descr="FJ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648200"/>
            <a:ext cx="1447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6" descr="F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971800"/>
            <a:ext cx="1447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7" descr="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971800"/>
            <a:ext cx="1447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18"/>
          <p:cNvSpPr txBox="1">
            <a:spLocks noChangeArrowheads="1"/>
          </p:cNvSpPr>
          <p:nvPr/>
        </p:nvSpPr>
        <p:spPr bwMode="auto">
          <a:xfrm>
            <a:off x="822325" y="3367088"/>
            <a:ext cx="13112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/>
              <a:t>Imagem original</a:t>
            </a:r>
          </a:p>
        </p:txBody>
      </p:sp>
      <p:sp>
        <p:nvSpPr>
          <p:cNvPr id="9" name="Text Box 19"/>
          <p:cNvSpPr txBox="1">
            <a:spLocks noChangeArrowheads="1"/>
          </p:cNvSpPr>
          <p:nvPr/>
        </p:nvSpPr>
        <p:spPr bwMode="auto">
          <a:xfrm>
            <a:off x="708025" y="4953000"/>
            <a:ext cx="15017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/>
              <a:t>Imagem rotacionada</a:t>
            </a:r>
          </a:p>
        </p:txBody>
      </p:sp>
      <p:sp>
        <p:nvSpPr>
          <p:cNvPr id="10" name="Text Box 20"/>
          <p:cNvSpPr txBox="1">
            <a:spLocks noChangeArrowheads="1"/>
          </p:cNvSpPr>
          <p:nvPr/>
        </p:nvSpPr>
        <p:spPr bwMode="auto">
          <a:xfrm>
            <a:off x="6705600" y="3429000"/>
            <a:ext cx="13112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/>
              <a:t>Espectro</a:t>
            </a:r>
          </a:p>
        </p:txBody>
      </p:sp>
      <p:sp>
        <p:nvSpPr>
          <p:cNvPr id="11" name="Text Box 21"/>
          <p:cNvSpPr txBox="1">
            <a:spLocks noChangeArrowheads="1"/>
          </p:cNvSpPr>
          <p:nvPr/>
        </p:nvSpPr>
        <p:spPr bwMode="auto">
          <a:xfrm>
            <a:off x="6705600" y="5089525"/>
            <a:ext cx="13112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/>
              <a:t>Espectro resultante</a:t>
            </a:r>
          </a:p>
        </p:txBody>
      </p:sp>
      <p:sp>
        <p:nvSpPr>
          <p:cNvPr id="12" name="AutoShape 23"/>
          <p:cNvSpPr>
            <a:spLocks noChangeArrowheads="1"/>
          </p:cNvSpPr>
          <p:nvPr/>
        </p:nvSpPr>
        <p:spPr bwMode="auto">
          <a:xfrm>
            <a:off x="2133600" y="3505200"/>
            <a:ext cx="381000" cy="3810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3" name="AutoShape 24"/>
          <p:cNvSpPr>
            <a:spLocks noChangeArrowheads="1"/>
          </p:cNvSpPr>
          <p:nvPr/>
        </p:nvSpPr>
        <p:spPr bwMode="auto">
          <a:xfrm>
            <a:off x="2133600" y="5105400"/>
            <a:ext cx="381000" cy="3810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4" name="AutoShape 26"/>
          <p:cNvSpPr>
            <a:spLocks noChangeArrowheads="1"/>
          </p:cNvSpPr>
          <p:nvPr/>
        </p:nvSpPr>
        <p:spPr bwMode="auto">
          <a:xfrm flipH="1">
            <a:off x="6324600" y="3429000"/>
            <a:ext cx="381000" cy="3810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5" name="AutoShape 27"/>
          <p:cNvSpPr>
            <a:spLocks noChangeArrowheads="1"/>
          </p:cNvSpPr>
          <p:nvPr/>
        </p:nvSpPr>
        <p:spPr bwMode="auto">
          <a:xfrm flipH="1">
            <a:off x="6324600" y="5257800"/>
            <a:ext cx="381000" cy="3810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graphicFrame>
        <p:nvGraphicFramePr>
          <p:cNvPr id="16" name="Objeto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6161180"/>
              </p:ext>
            </p:extLst>
          </p:nvPr>
        </p:nvGraphicFramePr>
        <p:xfrm>
          <a:off x="921325" y="2510557"/>
          <a:ext cx="304800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99" name="Equação" r:id="rId7" imgW="1689100" imgH="228600" progId="Equation.3">
                  <p:embed/>
                </p:oleObj>
              </mc:Choice>
              <mc:Fallback>
                <p:oleObj name="Equação" r:id="rId7" imgW="168910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1325" y="2510557"/>
                        <a:ext cx="3048000" cy="4127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497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3414"/>
            <a:ext cx="5791200" cy="1371600"/>
          </a:xfrm>
        </p:spPr>
        <p:txBody>
          <a:bodyPr/>
          <a:lstStyle/>
          <a:p>
            <a:r>
              <a:rPr lang="pt-BR" dirty="0" err="1" smtClean="0"/>
              <a:t>convolução</a:t>
            </a:r>
            <a:endParaRPr lang="pt-BR" dirty="0"/>
          </a:p>
        </p:txBody>
      </p:sp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468313" y="1525405"/>
            <a:ext cx="7848600" cy="2530475"/>
            <a:chOff x="295" y="350"/>
            <a:chExt cx="4944" cy="1594"/>
          </a:xfrm>
        </p:grpSpPr>
        <p:graphicFrame>
          <p:nvGraphicFramePr>
            <p:cNvPr id="6" name="Object 12"/>
            <p:cNvGraphicFramePr>
              <a:graphicFrameLocks noChangeAspect="1"/>
            </p:cNvGraphicFramePr>
            <p:nvPr/>
          </p:nvGraphicFramePr>
          <p:xfrm>
            <a:off x="2064" y="935"/>
            <a:ext cx="1408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34" name="Equation" r:id="rId3" imgW="1117115" imgH="215806" progId="Equation.3">
                    <p:embed/>
                  </p:oleObj>
                </mc:Choice>
                <mc:Fallback>
                  <p:oleObj name="Equation" r:id="rId3" imgW="1117115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4" y="935"/>
                          <a:ext cx="1408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18"/>
            <p:cNvGraphicFramePr>
              <a:graphicFrameLocks noChangeAspect="1"/>
            </p:cNvGraphicFramePr>
            <p:nvPr/>
          </p:nvGraphicFramePr>
          <p:xfrm>
            <a:off x="2109" y="1526"/>
            <a:ext cx="1392" cy="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35" name="Equation" r:id="rId5" imgW="1117115" imgH="215806" progId="Equation.3">
                    <p:embed/>
                  </p:oleObj>
                </mc:Choice>
                <mc:Fallback>
                  <p:oleObj name="Equation" r:id="rId5" imgW="1117115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09" y="1526"/>
                          <a:ext cx="1392" cy="2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295" y="350"/>
              <a:ext cx="4944" cy="1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l"/>
              <a:r>
                <a:rPr lang="pt-BR" dirty="0"/>
                <a:t> Sejam </a:t>
              </a:r>
            </a:p>
            <a:p>
              <a:pPr lvl="1" algn="l"/>
              <a:r>
                <a:rPr lang="pt-BR" i="1" dirty="0"/>
                <a:t>F</a:t>
              </a:r>
              <a:r>
                <a:rPr lang="pt-BR" dirty="0"/>
                <a:t>(</a:t>
              </a:r>
              <a:r>
                <a:rPr lang="pt-BR" i="1" dirty="0" err="1"/>
                <a:t>u,v</a:t>
              </a:r>
              <a:r>
                <a:rPr lang="pt-BR" dirty="0"/>
                <a:t>) a transformada de Fourier de </a:t>
              </a:r>
              <a:r>
                <a:rPr lang="pt-BR" i="1" dirty="0"/>
                <a:t>f</a:t>
              </a:r>
              <a:r>
                <a:rPr lang="pt-BR" dirty="0"/>
                <a:t>(</a:t>
              </a:r>
              <a:r>
                <a:rPr lang="pt-BR" i="1" dirty="0" err="1"/>
                <a:t>x,</a:t>
              </a:r>
              <a:r>
                <a:rPr lang="pt-BR" dirty="0" err="1"/>
                <a:t>y</a:t>
              </a:r>
              <a:r>
                <a:rPr lang="pt-BR" dirty="0"/>
                <a:t>), isto é,</a:t>
              </a:r>
            </a:p>
            <a:p>
              <a:pPr lvl="1" algn="l"/>
              <a:endParaRPr lang="pt-BR" dirty="0"/>
            </a:p>
            <a:p>
              <a:pPr lvl="1" algn="l"/>
              <a:endParaRPr lang="pt-BR" dirty="0"/>
            </a:p>
            <a:p>
              <a:pPr lvl="1" algn="l"/>
              <a:r>
                <a:rPr lang="pt-BR" i="1" dirty="0"/>
                <a:t> </a:t>
              </a:r>
              <a:r>
                <a:rPr lang="pt-BR" dirty="0"/>
                <a:t>e </a:t>
              </a:r>
              <a:r>
                <a:rPr lang="pt-BR" i="1" dirty="0"/>
                <a:t>H</a:t>
              </a:r>
              <a:r>
                <a:rPr lang="pt-BR" dirty="0"/>
                <a:t>(</a:t>
              </a:r>
              <a:r>
                <a:rPr lang="pt-BR" i="1" dirty="0" err="1"/>
                <a:t>u,v</a:t>
              </a:r>
              <a:r>
                <a:rPr lang="pt-BR" dirty="0"/>
                <a:t>)  a transformada de Fourier de </a:t>
              </a:r>
              <a:r>
                <a:rPr lang="pt-BR" i="1" dirty="0"/>
                <a:t>h</a:t>
              </a:r>
              <a:r>
                <a:rPr lang="pt-BR" dirty="0"/>
                <a:t>(</a:t>
              </a:r>
              <a:r>
                <a:rPr lang="pt-BR" i="1" dirty="0" err="1"/>
                <a:t>x,y</a:t>
              </a:r>
              <a:r>
                <a:rPr lang="pt-BR" dirty="0"/>
                <a:t>), isto é,</a:t>
              </a:r>
            </a:p>
            <a:p>
              <a:pPr lvl="1" algn="l"/>
              <a:endParaRPr lang="pt-BR" dirty="0"/>
            </a:p>
            <a:p>
              <a:pPr lvl="1" algn="l"/>
              <a:endParaRPr lang="pt-BR" dirty="0"/>
            </a:p>
            <a:p>
              <a:pPr lvl="1" algn="l"/>
              <a:r>
                <a:rPr lang="pt-BR" dirty="0"/>
                <a:t>então vale a relação</a:t>
              </a:r>
            </a:p>
          </p:txBody>
        </p:sp>
      </p:grp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0796641"/>
              </p:ext>
            </p:extLst>
          </p:nvPr>
        </p:nvGraphicFramePr>
        <p:xfrm>
          <a:off x="2590800" y="4126889"/>
          <a:ext cx="3859212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36" name="Equação" r:id="rId7" imgW="2145960" imgH="431640" progId="Equation.3">
                  <p:embed/>
                </p:oleObj>
              </mc:Choice>
              <mc:Fallback>
                <p:oleObj name="Equação" r:id="rId7" imgW="2145960" imgH="431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4126889"/>
                        <a:ext cx="3859212" cy="7747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684213" y="4991223"/>
            <a:ext cx="793273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dirty="0"/>
              <a:t>O símbolo       indica que a expressão do lado esquerdo pode ser obtida pela transforma inversa de Fourier da expressão do lado direito, e vice-versa.</a:t>
            </a:r>
          </a:p>
        </p:txBody>
      </p:sp>
      <p:sp>
        <p:nvSpPr>
          <p:cNvPr id="11" name="Text Box 25"/>
          <p:cNvSpPr txBox="1">
            <a:spLocks noChangeArrowheads="1"/>
          </p:cNvSpPr>
          <p:nvPr/>
        </p:nvSpPr>
        <p:spPr bwMode="auto">
          <a:xfrm>
            <a:off x="755650" y="5730717"/>
            <a:ext cx="777716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pt-BR" b="1" dirty="0">
                <a:solidFill>
                  <a:srgbClr val="CC0000"/>
                </a:solidFill>
              </a:rPr>
              <a:t>A Função de Transferência </a:t>
            </a:r>
            <a:r>
              <a:rPr lang="pt-BR" i="1" dirty="0">
                <a:solidFill>
                  <a:srgbClr val="CC0000"/>
                </a:solidFill>
              </a:rPr>
              <a:t>H</a:t>
            </a:r>
            <a:r>
              <a:rPr lang="pt-BR" dirty="0">
                <a:solidFill>
                  <a:srgbClr val="CC0000"/>
                </a:solidFill>
              </a:rPr>
              <a:t>(</a:t>
            </a:r>
            <a:r>
              <a:rPr lang="pt-BR" i="1" dirty="0" err="1">
                <a:solidFill>
                  <a:srgbClr val="CC0000"/>
                </a:solidFill>
              </a:rPr>
              <a:t>u,v</a:t>
            </a:r>
            <a:r>
              <a:rPr lang="pt-BR" dirty="0">
                <a:solidFill>
                  <a:srgbClr val="CC0000"/>
                </a:solidFill>
              </a:rPr>
              <a:t>)</a:t>
            </a:r>
            <a:r>
              <a:rPr lang="pt-BR" b="1" dirty="0">
                <a:solidFill>
                  <a:srgbClr val="CC0000"/>
                </a:solidFill>
              </a:rPr>
              <a:t> usada na filtragem no domínio da </a:t>
            </a:r>
            <a:r>
              <a:rPr lang="pt-BR" b="1" dirty="0" err="1">
                <a:solidFill>
                  <a:srgbClr val="CC0000"/>
                </a:solidFill>
              </a:rPr>
              <a:t>freqüência</a:t>
            </a:r>
            <a:r>
              <a:rPr lang="pt-BR" b="1" dirty="0">
                <a:solidFill>
                  <a:srgbClr val="CC0000"/>
                </a:solidFill>
              </a:rPr>
              <a:t> é </a:t>
            </a:r>
            <a:r>
              <a:rPr lang="pt-BR" dirty="0">
                <a:solidFill>
                  <a:srgbClr val="CC0000"/>
                </a:solidFill>
              </a:rPr>
              <a:t>(quase)</a:t>
            </a:r>
            <a:r>
              <a:rPr lang="pt-BR" b="1" dirty="0">
                <a:solidFill>
                  <a:srgbClr val="CC0000"/>
                </a:solidFill>
              </a:rPr>
              <a:t> a transformada de Fourier da máscara </a:t>
            </a:r>
            <a:r>
              <a:rPr lang="pt-BR" i="1" dirty="0">
                <a:solidFill>
                  <a:srgbClr val="CC0000"/>
                </a:solidFill>
              </a:rPr>
              <a:t>h</a:t>
            </a:r>
            <a:r>
              <a:rPr lang="pt-BR" dirty="0">
                <a:solidFill>
                  <a:srgbClr val="CC0000"/>
                </a:solidFill>
              </a:rPr>
              <a:t>(</a:t>
            </a:r>
            <a:r>
              <a:rPr lang="pt-BR" i="1" dirty="0" err="1">
                <a:solidFill>
                  <a:srgbClr val="CC0000"/>
                </a:solidFill>
              </a:rPr>
              <a:t>x,y</a:t>
            </a:r>
            <a:r>
              <a:rPr lang="pt-BR" dirty="0">
                <a:solidFill>
                  <a:srgbClr val="CC0000"/>
                </a:solidFill>
              </a:rPr>
              <a:t>)</a:t>
            </a:r>
            <a:r>
              <a:rPr lang="pt-BR" b="1" dirty="0">
                <a:solidFill>
                  <a:srgbClr val="CC0000"/>
                </a:solidFill>
              </a:rPr>
              <a:t> usada nos filtros lineares espaciais.</a:t>
            </a:r>
          </a:p>
        </p:txBody>
      </p:sp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2549898"/>
              </p:ext>
            </p:extLst>
          </p:nvPr>
        </p:nvGraphicFramePr>
        <p:xfrm>
          <a:off x="1866378" y="5098171"/>
          <a:ext cx="381000" cy="268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37" name="Equação" r:id="rId9" imgW="215640" imgH="152280" progId="Equation.3">
                  <p:embed/>
                </p:oleObj>
              </mc:Choice>
              <mc:Fallback>
                <p:oleObj name="Equação" r:id="rId9" imgW="215640" imgH="1522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66378" y="5098171"/>
                        <a:ext cx="381000" cy="2689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6569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3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9491" name="Rectangle 3"/>
              <p:cNvSpPr>
                <a:spLocks noGrp="1" noChangeArrowheads="1"/>
              </p:cNvSpPr>
              <p:nvPr>
                <p:ph type="body" sz="half" idx="1"/>
              </p:nvPr>
            </p:nvSpPr>
            <p:spPr bwMode="auto">
              <a:xfrm>
                <a:off x="457200" y="1600200"/>
                <a:ext cx="8464550" cy="4876800"/>
              </a:xfrm>
              <a:noFill/>
              <a:ln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pt-BR" sz="2400" dirty="0" smtClean="0"/>
                  <a:t>Números </a:t>
                </a:r>
                <a:r>
                  <a:rPr lang="pt-BR" sz="2400" dirty="0"/>
                  <a:t>complexos: </a:t>
                </a:r>
              </a:p>
              <a:p>
                <a:pPr>
                  <a:lnSpc>
                    <a:spcPct val="80000"/>
                  </a:lnSpc>
                </a:pPr>
                <a:r>
                  <a:rPr lang="pt-BR" sz="2400" dirty="0"/>
                  <a:t>                                  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/>
                      </a:rPr>
                      <m:t>𝑪</m:t>
                    </m:r>
                    <m:r>
                      <a:rPr lang="pt-BR" sz="2400" i="1">
                        <a:latin typeface="Cambria Math"/>
                      </a:rPr>
                      <m:t>=</m:t>
                    </m:r>
                    <m:r>
                      <a:rPr lang="pt-BR" sz="2400" i="1">
                        <a:latin typeface="Cambria Math"/>
                      </a:rPr>
                      <m:t>𝑹</m:t>
                    </m:r>
                    <m:r>
                      <a:rPr lang="pt-BR" sz="2400" i="1">
                        <a:latin typeface="Cambria Math"/>
                      </a:rPr>
                      <m:t>+</m:t>
                    </m:r>
                    <m:r>
                      <a:rPr lang="pt-BR" sz="2400" i="1">
                        <a:latin typeface="Cambria Math"/>
                      </a:rPr>
                      <m:t>𝑰𝒋</m:t>
                    </m:r>
                  </m:oMath>
                </a14:m>
                <a:r>
                  <a:rPr lang="pt-BR" sz="2400" dirty="0" smtClean="0"/>
                  <a:t> </a:t>
                </a:r>
              </a:p>
              <a:p>
                <a:pPr>
                  <a:lnSpc>
                    <a:spcPct val="80000"/>
                  </a:lnSpc>
                </a:pPr>
                <a:r>
                  <a:rPr lang="pt-BR" sz="2400" dirty="0" smtClean="0"/>
                  <a:t>onde </a:t>
                </a:r>
                <a14:m>
                  <m:oMath xmlns:m="http://schemas.openxmlformats.org/officeDocument/2006/math">
                    <m:r>
                      <a:rPr lang="pt-BR" sz="2400" b="1" i="1" smtClean="0">
                        <a:latin typeface="Cambria Math"/>
                      </a:rPr>
                      <m:t>𝑹</m:t>
                    </m:r>
                  </m:oMath>
                </a14:m>
                <a:r>
                  <a:rPr lang="pt-BR" sz="2400" dirty="0"/>
                  <a:t> e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/>
                      </a:rPr>
                      <m:t>𝑰</m:t>
                    </m:r>
                  </m:oMath>
                </a14:m>
                <a:r>
                  <a:rPr lang="pt-BR" sz="2400" dirty="0" smtClean="0"/>
                  <a:t> </a:t>
                </a:r>
                <a:r>
                  <a:rPr lang="pt-BR" sz="2400" dirty="0"/>
                  <a:t>são números reais e j é um número imaginário igual a raiz quadrada de -1, ou seja,               </a:t>
                </a:r>
              </a:p>
              <a:p>
                <a:pPr>
                  <a:lnSpc>
                    <a:spcPct val="80000"/>
                  </a:lnSpc>
                  <a:buFontTx/>
                  <a:buNone/>
                </a:pPr>
                <a:endParaRPr lang="pt-BR" sz="2400" dirty="0"/>
              </a:p>
              <a:p>
                <a:pPr>
                  <a:lnSpc>
                    <a:spcPct val="80000"/>
                  </a:lnSpc>
                </a:pPr>
                <a:endParaRPr lang="pt-BR" sz="2400" dirty="0" smtClean="0"/>
              </a:p>
              <a:p>
                <a:pPr>
                  <a:lnSpc>
                    <a:spcPct val="80000"/>
                  </a:lnSpc>
                </a:pPr>
                <a:r>
                  <a:rPr lang="pt-BR" sz="2400" dirty="0" smtClean="0"/>
                  <a:t>Números </a:t>
                </a:r>
                <a:r>
                  <a:rPr lang="pt-BR" sz="2400" dirty="0"/>
                  <a:t>complexos em coordenadas </a:t>
                </a:r>
                <a:r>
                  <a:rPr lang="pt-BR" sz="2400" dirty="0" smtClean="0"/>
                  <a:t>polares:</a:t>
                </a:r>
                <a:endParaRPr lang="pt-BR" sz="2400" dirty="0"/>
              </a:p>
              <a:p>
                <a:pPr>
                  <a:lnSpc>
                    <a:spcPct val="80000"/>
                  </a:lnSpc>
                </a:pPr>
                <a:r>
                  <a:rPr lang="pt-BR" sz="2400" dirty="0"/>
                  <a:t>                                </a:t>
                </a:r>
                <a14:m>
                  <m:oMath xmlns:m="http://schemas.openxmlformats.org/officeDocument/2006/math">
                    <m:r>
                      <a:rPr lang="pt-BR" sz="2400" b="1" i="1" smtClean="0">
                        <a:latin typeface="Cambria Math"/>
                      </a:rPr>
                      <m:t>𝑪</m:t>
                    </m:r>
                    <m:r>
                      <a:rPr lang="pt-BR" sz="2400" b="1" i="1" smtClean="0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pt-BR" sz="2400" b="1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pt-BR" sz="2400" b="1" i="1" smtClean="0">
                            <a:latin typeface="Cambria Math"/>
                          </a:rPr>
                          <m:t>𝑪</m:t>
                        </m:r>
                      </m:e>
                    </m:d>
                    <m:r>
                      <a:rPr lang="pt-BR" sz="2400" b="1" i="1" smtClean="0">
                        <a:latin typeface="Cambria Math"/>
                      </a:rPr>
                      <m:t>(</m:t>
                    </m:r>
                    <m:func>
                      <m:funcPr>
                        <m:ctrlPr>
                          <a:rPr lang="pt-BR" sz="2400" b="1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sz="2400" b="0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r>
                          <a:rPr lang="pt-BR" sz="2400" b="0" i="1" smtClean="0">
                            <a:latin typeface="Cambria Math"/>
                            <a:ea typeface="Cambria Math"/>
                          </a:rPr>
                          <m:t>𝜽</m:t>
                        </m:r>
                      </m:e>
                    </m:func>
                    <m:r>
                      <a:rPr lang="pt-BR" sz="2400" b="1" i="1" smtClean="0">
                        <a:latin typeface="Cambria Math"/>
                      </a:rPr>
                      <m:t>+</m:t>
                    </m:r>
                    <m:r>
                      <a:rPr lang="pt-BR" sz="2400" b="1" i="1" smtClean="0">
                        <a:latin typeface="Cambria Math"/>
                      </a:rPr>
                      <m:t>𝒋</m:t>
                    </m:r>
                    <m:func>
                      <m:funcPr>
                        <m:ctrlPr>
                          <a:rPr lang="pt-BR" sz="2400" b="1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sz="2400" b="0" i="0" smtClean="0">
                            <a:latin typeface="Cambria Math"/>
                          </a:rPr>
                          <m:t>sin</m:t>
                        </m:r>
                      </m:fName>
                      <m:e>
                        <m:r>
                          <a:rPr lang="pt-BR" sz="2400" b="0" i="1" smtClean="0">
                            <a:latin typeface="Cambria Math"/>
                            <a:ea typeface="Cambria Math"/>
                          </a:rPr>
                          <m:t>𝜽</m:t>
                        </m:r>
                      </m:e>
                    </m:func>
                    <m:r>
                      <a:rPr lang="pt-BR" sz="2400" b="1" i="1" smtClean="0">
                        <a:latin typeface="Cambria Math"/>
                      </a:rPr>
                      <m:t>)</m:t>
                    </m:r>
                  </m:oMath>
                </a14:m>
                <a:endParaRPr lang="pt-BR" sz="2400" dirty="0"/>
              </a:p>
              <a:p>
                <a:pPr>
                  <a:lnSpc>
                    <a:spcPct val="80000"/>
                  </a:lnSpc>
                  <a:buFontTx/>
                  <a:buNone/>
                </a:pPr>
                <a:r>
                  <a:rPr lang="pt-BR" sz="2400" dirty="0"/>
                  <a:t>      onde</a:t>
                </a:r>
              </a:p>
              <a:p>
                <a:pPr>
                  <a:lnSpc>
                    <a:spcPct val="80000"/>
                  </a:lnSpc>
                </a:pPr>
                <a:endParaRPr lang="pt-BR" sz="2400" dirty="0"/>
              </a:p>
            </p:txBody>
          </p:sp>
        </mc:Choice>
        <mc:Fallback xmlns="">
          <p:sp>
            <p:nvSpPr>
              <p:cNvPr id="31949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 bwMode="auto">
              <a:xfrm>
                <a:off x="457200" y="1600200"/>
                <a:ext cx="8464550" cy="4876800"/>
              </a:xfrm>
              <a:blipFill rotWithShape="1">
                <a:blip r:embed="rId3"/>
                <a:stretch>
                  <a:fillRect l="-1080" t="-2375"/>
                </a:stretch>
              </a:blipFill>
              <a:ln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19495" name="Object 7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2457311766"/>
              </p:ext>
            </p:extLst>
          </p:nvPr>
        </p:nvGraphicFramePr>
        <p:xfrm>
          <a:off x="3657600" y="3429000"/>
          <a:ext cx="991098" cy="437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9" name="Equação" r:id="rId4" imgW="545760" imgH="241200" progId="Equation.3">
                  <p:embed/>
                </p:oleObj>
              </mc:Choice>
              <mc:Fallback>
                <p:oleObj name="Equação" r:id="rId4" imgW="545760" imgH="2412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3429000"/>
                        <a:ext cx="991098" cy="4378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949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4583682"/>
              </p:ext>
            </p:extLst>
          </p:nvPr>
        </p:nvGraphicFramePr>
        <p:xfrm>
          <a:off x="3429000" y="5638800"/>
          <a:ext cx="1655762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0" name="Equação" r:id="rId6" imgW="939600" imgH="266400" progId="Equation.3">
                  <p:embed/>
                </p:oleObj>
              </mc:Choice>
              <mc:Fallback>
                <p:oleObj name="Equação" r:id="rId6" imgW="93960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5638800"/>
                        <a:ext cx="1655762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</p:spPr>
        <p:txBody>
          <a:bodyPr/>
          <a:lstStyle/>
          <a:p>
            <a:r>
              <a:rPr lang="pt-BR" dirty="0" smtClean="0"/>
              <a:t>Conceitos </a:t>
            </a:r>
            <a:r>
              <a:rPr lang="pt-BR" dirty="0" err="1" smtClean="0"/>
              <a:t>premilinares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06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Outras propriedades</a:t>
            </a:r>
            <a:endParaRPr lang="pt-BR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2062166"/>
              </p:ext>
            </p:extLst>
          </p:nvPr>
        </p:nvGraphicFramePr>
        <p:xfrm>
          <a:off x="3064018" y="1791295"/>
          <a:ext cx="5338762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98" name="Equação" r:id="rId3" imgW="2844720" imgH="215640" progId="Equation.3">
                  <p:embed/>
                </p:oleObj>
              </mc:Choice>
              <mc:Fallback>
                <p:oleObj name="Equação" r:id="rId3" imgW="28447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4018" y="1791295"/>
                        <a:ext cx="5338762" cy="4032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574818" y="1751608"/>
            <a:ext cx="21320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buFontTx/>
              <a:buChar char="•"/>
            </a:pPr>
            <a:r>
              <a:rPr lang="pt-BR" b="1" dirty="0"/>
              <a:t>Distributividade</a:t>
            </a:r>
            <a:r>
              <a:rPr lang="pt-BR" b="1" i="1" dirty="0"/>
              <a:t>:</a:t>
            </a:r>
            <a:endParaRPr lang="pt-BR" sz="2400" i="1" dirty="0"/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630380" y="3572470"/>
            <a:ext cx="10620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buFontTx/>
              <a:buChar char="•"/>
            </a:pPr>
            <a:r>
              <a:rPr lang="pt-BR" b="1" dirty="0"/>
              <a:t>Escala</a:t>
            </a:r>
            <a:r>
              <a:rPr lang="pt-BR" b="1" i="1" dirty="0"/>
              <a:t>:</a:t>
            </a:r>
            <a:endParaRPr lang="pt-BR" sz="2400" i="1" dirty="0"/>
          </a:p>
        </p:txBody>
      </p:sp>
      <p:graphicFrame>
        <p:nvGraphicFramePr>
          <p:cNvPr id="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6081935"/>
              </p:ext>
            </p:extLst>
          </p:nvPr>
        </p:nvGraphicFramePr>
        <p:xfrm>
          <a:off x="4581668" y="3566120"/>
          <a:ext cx="231140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99" name="Equação" r:id="rId5" imgW="1231366" imgH="215806" progId="Equation.3">
                  <p:embed/>
                </p:oleObj>
              </mc:Choice>
              <mc:Fallback>
                <p:oleObj name="Equação" r:id="rId5" imgW="1231366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1668" y="3566120"/>
                        <a:ext cx="2311400" cy="4032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660543" y="4567833"/>
            <a:ext cx="17510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buFontTx/>
              <a:buChar char="•"/>
            </a:pPr>
            <a:r>
              <a:rPr lang="pt-BR" b="1"/>
              <a:t>Similaridade</a:t>
            </a:r>
            <a:r>
              <a:rPr lang="pt-BR" b="1" i="1"/>
              <a:t>:</a:t>
            </a:r>
            <a:endParaRPr lang="pt-BR" sz="2400" i="1"/>
          </a:p>
        </p:txBody>
      </p:sp>
      <p:graphicFrame>
        <p:nvGraphicFramePr>
          <p:cNvPr id="9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3902668"/>
              </p:ext>
            </p:extLst>
          </p:nvPr>
        </p:nvGraphicFramePr>
        <p:xfrm>
          <a:off x="4016518" y="4431308"/>
          <a:ext cx="3408362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00" name="Equação" r:id="rId7" imgW="1815312" imgH="444307" progId="Equation.3">
                  <p:embed/>
                </p:oleObj>
              </mc:Choice>
              <mc:Fallback>
                <p:oleObj name="Equação" r:id="rId7" imgW="1815312" imgH="44430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6518" y="4431308"/>
                        <a:ext cx="3408362" cy="83343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687530" y="5706070"/>
            <a:ext cx="1731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buFontTx/>
              <a:buChar char="•"/>
            </a:pPr>
            <a:r>
              <a:rPr lang="pt-BR" b="1"/>
              <a:t>Valor Médio:</a:t>
            </a:r>
            <a:endParaRPr lang="pt-BR" sz="2400"/>
          </a:p>
        </p:txBody>
      </p:sp>
      <p:graphicFrame>
        <p:nvGraphicFramePr>
          <p:cNvPr id="11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7537958"/>
              </p:ext>
            </p:extLst>
          </p:nvPr>
        </p:nvGraphicFramePr>
        <p:xfrm>
          <a:off x="4599130" y="5517158"/>
          <a:ext cx="2216150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01" name="Equação" r:id="rId9" imgW="1180588" imgH="393529" progId="Equation.3">
                  <p:embed/>
                </p:oleObj>
              </mc:Choice>
              <mc:Fallback>
                <p:oleObj name="Equação" r:id="rId9" imgW="1180588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9130" y="5517158"/>
                        <a:ext cx="2216150" cy="73818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9899322"/>
              </p:ext>
            </p:extLst>
          </p:nvPr>
        </p:nvGraphicFramePr>
        <p:xfrm>
          <a:off x="3221180" y="2575520"/>
          <a:ext cx="5100638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02" name="Equação" r:id="rId11" imgW="2717800" imgH="215900" progId="Equation.3">
                  <p:embed/>
                </p:oleObj>
              </mc:Choice>
              <mc:Fallback>
                <p:oleObj name="Equação" r:id="rId11" imgW="27178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1180" y="2575520"/>
                        <a:ext cx="5100638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AutoShape 14"/>
          <p:cNvSpPr>
            <a:spLocks noChangeArrowheads="1"/>
          </p:cNvSpPr>
          <p:nvPr/>
        </p:nvSpPr>
        <p:spPr bwMode="auto">
          <a:xfrm>
            <a:off x="2611580" y="1759545"/>
            <a:ext cx="381000" cy="3810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4" name="AutoShape 15"/>
          <p:cNvSpPr>
            <a:spLocks noChangeArrowheads="1"/>
          </p:cNvSpPr>
          <p:nvPr/>
        </p:nvSpPr>
        <p:spPr bwMode="auto">
          <a:xfrm>
            <a:off x="2611580" y="3588345"/>
            <a:ext cx="381000" cy="3810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5" name="AutoShape 16"/>
          <p:cNvSpPr>
            <a:spLocks noChangeArrowheads="1"/>
          </p:cNvSpPr>
          <p:nvPr/>
        </p:nvSpPr>
        <p:spPr bwMode="auto">
          <a:xfrm>
            <a:off x="2611580" y="4578945"/>
            <a:ext cx="381000" cy="3810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6" name="AutoShape 17"/>
          <p:cNvSpPr>
            <a:spLocks noChangeArrowheads="1"/>
          </p:cNvSpPr>
          <p:nvPr/>
        </p:nvSpPr>
        <p:spPr bwMode="auto">
          <a:xfrm>
            <a:off x="2611580" y="5674320"/>
            <a:ext cx="381000" cy="3810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grpSp>
        <p:nvGrpSpPr>
          <p:cNvPr id="17" name="Group 21"/>
          <p:cNvGrpSpPr>
            <a:grpSpLocks/>
          </p:cNvGrpSpPr>
          <p:nvPr/>
        </p:nvGrpSpPr>
        <p:grpSpPr bwMode="auto">
          <a:xfrm>
            <a:off x="2573480" y="5417145"/>
            <a:ext cx="3467100" cy="1477963"/>
            <a:chOff x="1656" y="3072"/>
            <a:chExt cx="2184" cy="931"/>
          </a:xfrm>
        </p:grpSpPr>
        <p:sp>
          <p:nvSpPr>
            <p:cNvPr id="18" name="Oval 18"/>
            <p:cNvSpPr>
              <a:spLocks noChangeArrowheads="1"/>
            </p:cNvSpPr>
            <p:nvPr/>
          </p:nvSpPr>
          <p:spPr bwMode="auto">
            <a:xfrm>
              <a:off x="3600" y="3072"/>
              <a:ext cx="240" cy="624"/>
            </a:xfrm>
            <a:prstGeom prst="ellips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9" name="Line 19"/>
            <p:cNvSpPr>
              <a:spLocks noChangeShapeType="1"/>
            </p:cNvSpPr>
            <p:nvPr/>
          </p:nvSpPr>
          <p:spPr bwMode="auto">
            <a:xfrm flipV="1">
              <a:off x="3168" y="3648"/>
              <a:ext cx="480" cy="19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0" name="Text Box 20"/>
            <p:cNvSpPr txBox="1">
              <a:spLocks noChangeArrowheads="1"/>
            </p:cNvSpPr>
            <p:nvPr/>
          </p:nvSpPr>
          <p:spPr bwMode="auto">
            <a:xfrm>
              <a:off x="1656" y="3772"/>
              <a:ext cx="16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sz="1800">
                  <a:solidFill>
                    <a:srgbClr val="FF3300"/>
                  </a:solidFill>
                </a:rPr>
                <a:t>depende da implementação</a:t>
              </a:r>
              <a:endParaRPr lang="pt-BR" sz="2400"/>
            </a:p>
          </p:txBody>
        </p:sp>
      </p:grpSp>
    </p:spTree>
    <p:extLst>
      <p:ext uri="{BB962C8B-B14F-4D97-AF65-F5344CB8AC3E}">
        <p14:creationId xmlns:p14="http://schemas.microsoft.com/office/powerpoint/2010/main" val="127838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Magnitude x fase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02" y="1666874"/>
            <a:ext cx="7769157" cy="5114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752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Magnitude x fase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50" y="2029690"/>
            <a:ext cx="6686550" cy="451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814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Representação de uma imagem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Uma </a:t>
            </a:r>
            <a:r>
              <a:rPr lang="pt-BR" dirty="0"/>
              <a:t>linha de uma imagem formada por uma sequência </a:t>
            </a:r>
            <a:r>
              <a:rPr lang="pt-BR" dirty="0" smtClean="0"/>
              <a:t>de pixels de </a:t>
            </a:r>
            <a:r>
              <a:rPr lang="pt-BR" dirty="0"/>
              <a:t>diferentes intensidades</a:t>
            </a:r>
            <a:r>
              <a:rPr lang="pt-BR" dirty="0" smtClean="0"/>
              <a:t>: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r>
              <a:rPr lang="pt-BR" dirty="0" smtClean="0"/>
              <a:t>Pode </a:t>
            </a:r>
            <a:r>
              <a:rPr lang="pt-BR" dirty="0"/>
              <a:t>ser representada no domínio do espaço como uma forma </a:t>
            </a:r>
            <a:r>
              <a:rPr lang="pt-BR" dirty="0" smtClean="0"/>
              <a:t>de onda</a:t>
            </a:r>
            <a:r>
              <a:rPr lang="pt-BR" dirty="0"/>
              <a:t>: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914650"/>
            <a:ext cx="505777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825" y="4572000"/>
            <a:ext cx="4220441" cy="2103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8791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Representação de uma imagem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405074"/>
            <a:ext cx="4057650" cy="273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4048125"/>
            <a:ext cx="2667000" cy="28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971924"/>
            <a:ext cx="2553015" cy="276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40701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Domínio da </a:t>
            </a:r>
            <a:r>
              <a:rPr lang="pt-BR" dirty="0" err="1" smtClean="0"/>
              <a:t>frequencia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87680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pt-BR" dirty="0"/>
              <a:t>E no Domínio da Frequência pode ser representada por uma </a:t>
            </a:r>
            <a:r>
              <a:rPr lang="pt-BR" dirty="0" smtClean="0"/>
              <a:t>soma de </a:t>
            </a:r>
            <a:r>
              <a:rPr lang="pt-BR" dirty="0"/>
              <a:t>senos e cossenos, através de suas frequências (f) e amplitudes (a</a:t>
            </a:r>
            <a:r>
              <a:rPr lang="pt-BR" dirty="0" smtClean="0"/>
              <a:t>):</a:t>
            </a:r>
          </a:p>
          <a:p>
            <a:pPr marL="342900" indent="-342900">
              <a:buFont typeface="Arial" pitchFamily="34" charset="0"/>
              <a:buChar char="•"/>
            </a:pPr>
            <a:endParaRPr lang="pt-BR" dirty="0"/>
          </a:p>
          <a:p>
            <a:pPr marL="342900" indent="-342900">
              <a:buFont typeface="Arial" pitchFamily="34" charset="0"/>
              <a:buChar char="•"/>
            </a:pPr>
            <a:endParaRPr lang="pt-BR" dirty="0" smtClean="0"/>
          </a:p>
          <a:p>
            <a:pPr marL="342900" indent="-342900">
              <a:buFont typeface="Arial" pitchFamily="34" charset="0"/>
              <a:buChar char="•"/>
            </a:pPr>
            <a:endParaRPr lang="pt-BR" dirty="0"/>
          </a:p>
          <a:p>
            <a:pPr marL="342900" indent="-342900">
              <a:buFont typeface="Arial" pitchFamily="34" charset="0"/>
              <a:buChar char="•"/>
            </a:pPr>
            <a:endParaRPr lang="pt-BR" dirty="0" smtClean="0"/>
          </a:p>
          <a:p>
            <a:pPr marL="342900" indent="-342900">
              <a:buFont typeface="Arial" pitchFamily="34" charset="0"/>
              <a:buChar char="•"/>
            </a:pPr>
            <a:endParaRPr lang="pt-BR" dirty="0" smtClean="0"/>
          </a:p>
          <a:p>
            <a:pPr marL="342900" indent="-342900">
              <a:buFont typeface="Arial" pitchFamily="34" charset="0"/>
              <a:buChar char="•"/>
            </a:pPr>
            <a:endParaRPr lang="pt-BR" dirty="0"/>
          </a:p>
          <a:p>
            <a:pPr marL="342900" indent="-342900">
              <a:buFont typeface="Arial" pitchFamily="34" charset="0"/>
              <a:buChar char="•"/>
            </a:pPr>
            <a:endParaRPr lang="pt-BR" dirty="0" smtClean="0"/>
          </a:p>
          <a:p>
            <a:pPr marL="342900" indent="-342900">
              <a:buFont typeface="Arial" pitchFamily="34" charset="0"/>
              <a:buChar char="•"/>
            </a:pPr>
            <a:endParaRPr lang="pt-BR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pt-BR" dirty="0" smtClean="0"/>
              <a:t>Que </a:t>
            </a:r>
            <a:r>
              <a:rPr lang="pt-BR" dirty="0"/>
              <a:t>podem ser colocadas no formato de uma imagem como uma </a:t>
            </a:r>
            <a:r>
              <a:rPr lang="pt-BR" dirty="0" smtClean="0"/>
              <a:t>linha de </a:t>
            </a:r>
            <a:r>
              <a:rPr lang="pt-BR" dirty="0"/>
              <a:t>amplitudes em escala de </a:t>
            </a:r>
            <a:r>
              <a:rPr lang="pt-BR" dirty="0" smtClean="0"/>
              <a:t>cinza</a:t>
            </a:r>
          </a:p>
          <a:p>
            <a:endParaRPr lang="pt-BR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183" y="2729344"/>
            <a:ext cx="4518604" cy="2429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331" y="5162685"/>
            <a:ext cx="3997034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56721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Domínio da </a:t>
            </a:r>
            <a:r>
              <a:rPr lang="pt-BR" dirty="0" err="1"/>
              <a:t>frequencia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• Para uma função unidimensional, o espectro </a:t>
            </a:r>
            <a:r>
              <a:rPr lang="pt-BR" dirty="0" smtClean="0"/>
              <a:t>de Fourier </a:t>
            </a:r>
            <a:r>
              <a:rPr lang="pt-BR" dirty="0"/>
              <a:t>fornece informação (</a:t>
            </a:r>
            <a:r>
              <a:rPr lang="pt-BR" dirty="0" smtClean="0"/>
              <a:t>frequência, amplitude </a:t>
            </a:r>
            <a:r>
              <a:rPr lang="pt-BR" dirty="0"/>
              <a:t>e fase) sobre as </a:t>
            </a:r>
            <a:r>
              <a:rPr lang="pt-BR" dirty="0" err="1"/>
              <a:t>senóides</a:t>
            </a:r>
            <a:r>
              <a:rPr lang="pt-BR" dirty="0"/>
              <a:t> (1D) que devem </a:t>
            </a:r>
            <a:r>
              <a:rPr lang="pt-BR" dirty="0" smtClean="0"/>
              <a:t>ser</a:t>
            </a:r>
            <a:r>
              <a:rPr lang="pt-BR" dirty="0"/>
              <a:t> </a:t>
            </a:r>
            <a:r>
              <a:rPr lang="pt-BR" dirty="0" smtClean="0"/>
              <a:t>somadas </a:t>
            </a:r>
            <a:r>
              <a:rPr lang="pt-BR" dirty="0"/>
              <a:t>para formar a função </a:t>
            </a:r>
            <a:r>
              <a:rPr lang="pt-BR" dirty="0" smtClean="0"/>
              <a:t>desejada</a:t>
            </a:r>
            <a:endParaRPr lang="pt-BR" dirty="0"/>
          </a:p>
          <a:p>
            <a:endParaRPr lang="pt-BR" dirty="0" smtClean="0"/>
          </a:p>
          <a:p>
            <a:r>
              <a:rPr lang="pt-BR" dirty="0" smtClean="0"/>
              <a:t> • </a:t>
            </a:r>
            <a:r>
              <a:rPr lang="pt-BR" dirty="0"/>
              <a:t>Para uma função bidimensional, o espectro </a:t>
            </a:r>
            <a:r>
              <a:rPr lang="pt-BR" dirty="0" smtClean="0"/>
              <a:t>de Fourier </a:t>
            </a:r>
            <a:r>
              <a:rPr lang="pt-BR" dirty="0"/>
              <a:t>fornece informação (frequência, </a:t>
            </a:r>
            <a:r>
              <a:rPr lang="pt-BR" dirty="0" smtClean="0"/>
              <a:t>amplitude, fase </a:t>
            </a:r>
            <a:r>
              <a:rPr lang="pt-BR" dirty="0"/>
              <a:t>e direção) sobre as ondas senoidais (2D) </a:t>
            </a:r>
            <a:r>
              <a:rPr lang="pt-BR" dirty="0" smtClean="0"/>
              <a:t>que devem </a:t>
            </a:r>
            <a:r>
              <a:rPr lang="pt-BR" dirty="0"/>
              <a:t>ser somadas para formar a função </a:t>
            </a:r>
            <a:r>
              <a:rPr lang="pt-BR" dirty="0" smtClean="0"/>
              <a:t>desejada.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46208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Transformada de </a:t>
            </a:r>
            <a:r>
              <a:rPr lang="pt-BR" dirty="0" err="1"/>
              <a:t>fourier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pt-BR" dirty="0" smtClean="0"/>
              <a:t>Espectro de Fourier:</a:t>
            </a:r>
          </a:p>
          <a:p>
            <a:pPr marL="342900" indent="-342900">
              <a:buFont typeface="Arial" pitchFamily="34" charset="0"/>
              <a:buChar char="•"/>
            </a:pPr>
            <a:endParaRPr lang="pt-BR" dirty="0"/>
          </a:p>
          <a:p>
            <a:pPr marL="342900" indent="-342900">
              <a:buFont typeface="Arial" pitchFamily="34" charset="0"/>
              <a:buChar char="•"/>
            </a:pPr>
            <a:endParaRPr lang="pt-BR" dirty="0" smtClean="0"/>
          </a:p>
          <a:p>
            <a:pPr marL="342900" indent="-342900">
              <a:buFont typeface="Arial" pitchFamily="34" charset="0"/>
              <a:buChar char="•"/>
            </a:pPr>
            <a:endParaRPr lang="pt-BR" dirty="0"/>
          </a:p>
          <a:p>
            <a:pPr marL="342900" indent="-342900">
              <a:buFont typeface="Arial" pitchFamily="34" charset="0"/>
              <a:buChar char="•"/>
            </a:pPr>
            <a:r>
              <a:rPr lang="pt-BR" dirty="0" smtClean="0"/>
              <a:t>Fase:</a:t>
            </a:r>
          </a:p>
          <a:p>
            <a:pPr marL="342900" indent="-342900">
              <a:buFont typeface="Arial" pitchFamily="34" charset="0"/>
              <a:buChar char="•"/>
            </a:pPr>
            <a:endParaRPr lang="pt-BR" dirty="0"/>
          </a:p>
          <a:p>
            <a:pPr marL="342900" indent="-342900">
              <a:buFont typeface="Arial" pitchFamily="34" charset="0"/>
              <a:buChar char="•"/>
            </a:pPr>
            <a:endParaRPr lang="pt-BR" dirty="0" smtClean="0"/>
          </a:p>
          <a:p>
            <a:pPr marL="342900" indent="-342900">
              <a:buFont typeface="Arial" pitchFamily="34" charset="0"/>
              <a:buChar char="•"/>
            </a:pPr>
            <a:endParaRPr lang="pt-BR" dirty="0"/>
          </a:p>
          <a:p>
            <a:pPr marL="342900" indent="-342900">
              <a:buFont typeface="Arial" pitchFamily="34" charset="0"/>
              <a:buChar char="•"/>
            </a:pPr>
            <a:r>
              <a:rPr lang="pt-BR" dirty="0" smtClean="0"/>
              <a:t>Espectro de potência:</a:t>
            </a:r>
            <a:endParaRPr lang="pt-BR" dirty="0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/>
        </p:nvGraphicFramePr>
        <p:xfrm>
          <a:off x="685800" y="2312988"/>
          <a:ext cx="4572000" cy="68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3" r:id="rId3" imgW="1981200" imgH="292100" progId="Equation.3">
                  <p:embed/>
                </p:oleObj>
              </mc:Choice>
              <mc:Fallback>
                <p:oleObj r:id="rId3" imgW="19812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2312988"/>
                        <a:ext cx="4572000" cy="681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4818117"/>
              </p:ext>
            </p:extLst>
          </p:nvPr>
        </p:nvGraphicFramePr>
        <p:xfrm>
          <a:off x="914400" y="4343400"/>
          <a:ext cx="4495800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4" r:id="rId5" imgW="1879600" imgH="228600" progId="Equation.3">
                  <p:embed/>
                </p:oleObj>
              </mc:Choice>
              <mc:Fallback>
                <p:oleObj r:id="rId5" imgW="18796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343400"/>
                        <a:ext cx="4495800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9219540"/>
              </p:ext>
            </p:extLst>
          </p:nvPr>
        </p:nvGraphicFramePr>
        <p:xfrm>
          <a:off x="1752600" y="5943600"/>
          <a:ext cx="426720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5" r:id="rId7" imgW="1714500" imgH="228600" progId="Equation.3">
                  <p:embed/>
                </p:oleObj>
              </mc:Choice>
              <mc:Fallback>
                <p:oleObj r:id="rId7" imgW="17145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5943600"/>
                        <a:ext cx="4267200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37138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pt-BR" b="1" dirty="0" err="1">
                <a:solidFill>
                  <a:srgbClr val="000000"/>
                </a:solidFill>
              </a:rPr>
              <a:t>Transformada</a:t>
            </a:r>
            <a:r>
              <a:rPr lang="en-GB" altLang="pt-BR" b="1" dirty="0">
                <a:solidFill>
                  <a:srgbClr val="000000"/>
                </a:solidFill>
              </a:rPr>
              <a:t> de Fourier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24400"/>
          </a:xfrm>
        </p:spPr>
        <p:txBody>
          <a:bodyPr>
            <a:normAutofit/>
          </a:bodyPr>
          <a:lstStyle/>
          <a:p>
            <a:pPr algn="just">
              <a:spcBef>
                <a:spcPts val="400"/>
              </a:spcBef>
              <a:buFont typeface="Arial" charset="0"/>
              <a:buChar char="•"/>
            </a:pPr>
            <a:r>
              <a:rPr lang="pt-BR" altLang="pt-BR" dirty="0"/>
              <a:t>O  “termo DC” correspondente a frequência zero,  representa ao intensidade  média ao longo de toda a imagem. </a:t>
            </a:r>
          </a:p>
          <a:p>
            <a:pPr algn="just">
              <a:spcBef>
                <a:spcPts val="400"/>
              </a:spcBef>
              <a:buFont typeface="Arial" charset="0"/>
              <a:buChar char="•"/>
            </a:pPr>
            <a:endParaRPr lang="pt-BR" altLang="pt-BR" dirty="0"/>
          </a:p>
          <a:p>
            <a:pPr algn="just">
              <a:spcBef>
                <a:spcPts val="400"/>
              </a:spcBef>
              <a:buFont typeface="Arial" charset="0"/>
              <a:buChar char="•"/>
            </a:pPr>
            <a:r>
              <a:rPr lang="pt-BR" altLang="pt-BR" dirty="0">
                <a:solidFill>
                  <a:srgbClr val="000000"/>
                </a:solidFill>
              </a:rPr>
              <a:t>Um termo zero DC </a:t>
            </a:r>
            <a:r>
              <a:rPr lang="pt-BR" altLang="pt-BR" dirty="0" smtClean="0">
                <a:solidFill>
                  <a:srgbClr val="000000"/>
                </a:solidFill>
              </a:rPr>
              <a:t>poderia </a:t>
            </a:r>
            <a:r>
              <a:rPr lang="pt-BR" altLang="pt-BR" dirty="0">
                <a:solidFill>
                  <a:srgbClr val="000000"/>
                </a:solidFill>
              </a:rPr>
              <a:t>significar </a:t>
            </a:r>
            <a:r>
              <a:rPr lang="pt-BR" altLang="pt-BR" dirty="0" smtClean="0">
                <a:solidFill>
                  <a:srgbClr val="000000"/>
                </a:solidFill>
              </a:rPr>
              <a:t>qual </a:t>
            </a:r>
            <a:r>
              <a:rPr lang="pt-BR" altLang="pt-BR" dirty="0">
                <a:solidFill>
                  <a:srgbClr val="000000"/>
                </a:solidFill>
              </a:rPr>
              <a:t>a imagem apareceria ao se adicionar uma sinusoidal alternada entre valores positivos e negativos na imagem média. </a:t>
            </a:r>
            <a:r>
              <a:rPr lang="pt-BR" altLang="pt-BR" dirty="0" smtClean="0">
                <a:solidFill>
                  <a:srgbClr val="000000"/>
                </a:solidFill>
              </a:rPr>
              <a:t>Como </a:t>
            </a:r>
            <a:r>
              <a:rPr lang="pt-BR" altLang="pt-BR" dirty="0">
                <a:solidFill>
                  <a:srgbClr val="000000"/>
                </a:solidFill>
              </a:rPr>
              <a:t>não existe brilho negativo, todas as imagens reais tem um termo DC positivo. </a:t>
            </a:r>
          </a:p>
          <a:p>
            <a:pPr algn="just">
              <a:spcBef>
                <a:spcPts val="400"/>
              </a:spcBef>
            </a:pPr>
            <a:endParaRPr lang="pt-BR" altLang="pt-BR" dirty="0">
              <a:solidFill>
                <a:srgbClr val="000000"/>
              </a:solidFill>
            </a:endParaRPr>
          </a:p>
          <a:p>
            <a:pPr algn="just">
              <a:spcBef>
                <a:spcPts val="400"/>
              </a:spcBef>
            </a:pPr>
            <a:endParaRPr lang="pt-BR" altLang="pt-BR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648200"/>
            <a:ext cx="3082925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25818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pt-BR" b="1" dirty="0" err="1">
                <a:solidFill>
                  <a:srgbClr val="000000"/>
                </a:solidFill>
              </a:rPr>
              <a:t>Transformada</a:t>
            </a:r>
            <a:r>
              <a:rPr lang="en-GB" altLang="pt-BR" b="1" dirty="0">
                <a:solidFill>
                  <a:srgbClr val="000000"/>
                </a:solidFill>
              </a:rPr>
              <a:t> de Fourier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altLang="pt-BR" dirty="0">
                <a:solidFill>
                  <a:srgbClr val="000000"/>
                </a:solidFill>
              </a:rPr>
              <a:t>O que foi mostrado anteriormente é a transformada Fourier de uma única linha de varredura da imagem sinusoidal, que é um sinal unidimensional. </a:t>
            </a:r>
            <a:endParaRPr lang="pt-BR" altLang="pt-BR" dirty="0" smtClean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altLang="pt-BR" dirty="0" smtClean="0">
                <a:solidFill>
                  <a:srgbClr val="000000"/>
                </a:solidFill>
              </a:rPr>
              <a:t>Uma </a:t>
            </a:r>
            <a:r>
              <a:rPr lang="pt-BR" altLang="pt-BR" dirty="0">
                <a:solidFill>
                  <a:srgbClr val="000000"/>
                </a:solidFill>
              </a:rPr>
              <a:t>transformada Fourier completa 2D desenvolve uma transformada 1D em cada </a:t>
            </a:r>
            <a:r>
              <a:rPr lang="pt-BR" altLang="pt-BR" dirty="0" smtClean="0">
                <a:solidFill>
                  <a:srgbClr val="000000"/>
                </a:solidFill>
              </a:rPr>
              <a:t>linha </a:t>
            </a:r>
            <a:r>
              <a:rPr lang="pt-BR" altLang="pt-BR" dirty="0">
                <a:solidFill>
                  <a:srgbClr val="000000"/>
                </a:solidFill>
              </a:rPr>
              <a:t>da </a:t>
            </a:r>
            <a:r>
              <a:rPr lang="pt-BR" altLang="pt-BR" dirty="0" smtClean="0">
                <a:solidFill>
                  <a:srgbClr val="000000"/>
                </a:solidFill>
              </a:rPr>
              <a:t>imagem, e outra </a:t>
            </a:r>
            <a:r>
              <a:rPr lang="pt-BR" altLang="pt-BR" dirty="0">
                <a:solidFill>
                  <a:srgbClr val="000000"/>
                </a:solidFill>
              </a:rPr>
              <a:t>transformada 1-D em cada coluna da imagem, produzindo uma transformada Fourier 2-D do mesmo tamanho da imagem original.</a:t>
            </a:r>
          </a:p>
          <a:p>
            <a:endParaRPr lang="pt-BR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419600"/>
            <a:ext cx="5724525" cy="2314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7439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Função seno e cosseno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pt-BR" b="0" i="1" dirty="0"/>
              <a:t>f</a:t>
            </a:r>
            <a:r>
              <a:rPr lang="pt-BR" b="0" dirty="0"/>
              <a:t>(</a:t>
            </a:r>
            <a:r>
              <a:rPr lang="pt-BR" b="0" i="1" dirty="0"/>
              <a:t>x</a:t>
            </a:r>
            <a:r>
              <a:rPr lang="pt-BR" b="0" dirty="0"/>
              <a:t>) = cos(</a:t>
            </a:r>
            <a:r>
              <a:rPr lang="pt-BR" b="0" i="1" dirty="0"/>
              <a:t>x</a:t>
            </a:r>
            <a:r>
              <a:rPr lang="pt-BR" b="0" dirty="0" smtClean="0"/>
              <a:t>)</a:t>
            </a:r>
          </a:p>
          <a:p>
            <a:pPr marL="342900" indent="-342900">
              <a:buFont typeface="Arial" pitchFamily="34" charset="0"/>
              <a:buChar char="•"/>
            </a:pPr>
            <a:endParaRPr lang="pt-BR" b="0" dirty="0"/>
          </a:p>
          <a:p>
            <a:pPr marL="342900" indent="-342900">
              <a:buFont typeface="Arial" pitchFamily="34" charset="0"/>
              <a:buChar char="•"/>
            </a:pPr>
            <a:r>
              <a:rPr lang="pt-BR" b="0" dirty="0" smtClean="0"/>
              <a:t>Valor 1 na origem (cos(0)=1) e completa um ciclo entre a origem e o ponto 2</a:t>
            </a:r>
            <a:r>
              <a:rPr lang="el-GR" b="0" i="1" dirty="0"/>
              <a:t>π</a:t>
            </a:r>
            <a:endParaRPr lang="pt-BR" b="0" dirty="0" smtClean="0"/>
          </a:p>
          <a:p>
            <a:pPr marL="342900" indent="-342900">
              <a:buFont typeface="Arial" pitchFamily="34" charset="0"/>
              <a:buChar char="•"/>
            </a:pPr>
            <a:endParaRPr lang="pt-BR" b="0" dirty="0"/>
          </a:p>
          <a:p>
            <a:pPr marL="342900" indent="-342900">
              <a:buFont typeface="Arial" pitchFamily="34" charset="0"/>
              <a:buChar char="•"/>
            </a:pPr>
            <a:r>
              <a:rPr lang="pt-BR" b="0" dirty="0" smtClean="0"/>
              <a:t>Função periódica com (período) T = 2</a:t>
            </a:r>
            <a:r>
              <a:rPr lang="el-GR" b="0" i="1" dirty="0" smtClean="0"/>
              <a:t>π</a:t>
            </a:r>
            <a:r>
              <a:rPr lang="pt-BR" b="0" i="1" dirty="0" smtClean="0"/>
              <a:t> </a:t>
            </a:r>
          </a:p>
          <a:p>
            <a:pPr marL="342900" indent="-342900">
              <a:buFont typeface="Arial" pitchFamily="34" charset="0"/>
              <a:buChar char="•"/>
            </a:pPr>
            <a:endParaRPr lang="pt-BR" b="0" i="1" dirty="0"/>
          </a:p>
          <a:p>
            <a:pPr marL="342900" indent="-342900">
              <a:buFont typeface="Arial" pitchFamily="34" charset="0"/>
              <a:buChar char="•"/>
            </a:pPr>
            <a:r>
              <a:rPr lang="pt-BR" b="0" i="1" dirty="0" err="1" smtClean="0"/>
              <a:t>Ex</a:t>
            </a:r>
            <a:r>
              <a:rPr lang="pt-BR" b="0" i="1" dirty="0" smtClean="0"/>
              <a:t>: </a:t>
            </a:r>
            <a:r>
              <a:rPr lang="pt-BR" b="0" dirty="0"/>
              <a:t>cos(</a:t>
            </a:r>
            <a:r>
              <a:rPr lang="pt-BR" b="0" i="1" dirty="0"/>
              <a:t>x</a:t>
            </a:r>
            <a:r>
              <a:rPr lang="pt-BR" b="0" dirty="0"/>
              <a:t>) = cos(</a:t>
            </a:r>
            <a:r>
              <a:rPr lang="pt-BR" b="0" i="1" dirty="0"/>
              <a:t>x </a:t>
            </a:r>
            <a:r>
              <a:rPr lang="pt-BR" b="0" dirty="0"/>
              <a:t>+ 2</a:t>
            </a:r>
            <a:r>
              <a:rPr lang="el-GR" b="0" i="1" dirty="0"/>
              <a:t>π</a:t>
            </a:r>
            <a:r>
              <a:rPr lang="el-GR" b="0" dirty="0"/>
              <a:t>) = </a:t>
            </a:r>
            <a:r>
              <a:rPr lang="pt-BR" b="0" dirty="0"/>
              <a:t>cos(</a:t>
            </a:r>
            <a:r>
              <a:rPr lang="pt-BR" b="0" i="1" dirty="0"/>
              <a:t>x </a:t>
            </a:r>
            <a:r>
              <a:rPr lang="pt-BR" b="0" dirty="0"/>
              <a:t>+ 4</a:t>
            </a:r>
            <a:r>
              <a:rPr lang="el-GR" b="0" i="1" dirty="0"/>
              <a:t>π</a:t>
            </a:r>
            <a:r>
              <a:rPr lang="el-GR" b="0" dirty="0"/>
              <a:t>) = </a:t>
            </a:r>
            <a:r>
              <a:rPr lang="el-GR" b="0" i="1" dirty="0"/>
              <a:t>· · · </a:t>
            </a:r>
            <a:r>
              <a:rPr lang="el-GR" b="0" dirty="0"/>
              <a:t>= </a:t>
            </a:r>
            <a:r>
              <a:rPr lang="pt-BR" b="0" dirty="0"/>
              <a:t>cos(</a:t>
            </a:r>
            <a:r>
              <a:rPr lang="pt-BR" b="0" i="1" dirty="0"/>
              <a:t>x </a:t>
            </a:r>
            <a:r>
              <a:rPr lang="pt-BR" b="0" dirty="0"/>
              <a:t>+ </a:t>
            </a:r>
            <a:r>
              <a:rPr lang="pt-BR" b="0" i="1" dirty="0"/>
              <a:t>k</a:t>
            </a:r>
            <a:r>
              <a:rPr lang="pt-BR" b="0" dirty="0"/>
              <a:t>2</a:t>
            </a:r>
            <a:r>
              <a:rPr lang="el-GR" b="0" i="1" dirty="0"/>
              <a:t>π</a:t>
            </a:r>
            <a:r>
              <a:rPr lang="el-GR" b="0" dirty="0" smtClean="0"/>
              <a:t>)</a:t>
            </a:r>
            <a:endParaRPr lang="pt-BR" b="0" dirty="0" smtClean="0"/>
          </a:p>
          <a:p>
            <a:pPr marL="342900" indent="-342900">
              <a:buFont typeface="Arial" pitchFamily="34" charset="0"/>
              <a:buChar char="•"/>
            </a:pPr>
            <a:endParaRPr lang="pt-BR" b="0" dirty="0"/>
          </a:p>
          <a:p>
            <a:pPr marL="342900" indent="-342900">
              <a:buFont typeface="Arial" pitchFamily="34" charset="0"/>
              <a:buChar char="•"/>
            </a:pPr>
            <a:r>
              <a:rPr lang="pt-BR" b="0" dirty="0" smtClean="0"/>
              <a:t>O mesmo se aplica a função seno, exceto que a origem possui valor 0 (</a:t>
            </a:r>
            <a:r>
              <a:rPr lang="pt-BR" b="0" dirty="0" err="1" smtClean="0"/>
              <a:t>sen</a:t>
            </a:r>
            <a:r>
              <a:rPr lang="pt-BR" b="0" dirty="0" smtClean="0"/>
              <a:t>(0)=0)</a:t>
            </a:r>
          </a:p>
          <a:p>
            <a:endParaRPr lang="pt-BR" b="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720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pt-BR" b="1" dirty="0" err="1">
                <a:solidFill>
                  <a:srgbClr val="000000"/>
                </a:solidFill>
              </a:rPr>
              <a:t>Transformada</a:t>
            </a:r>
            <a:r>
              <a:rPr lang="en-GB" altLang="pt-BR" b="1" dirty="0">
                <a:solidFill>
                  <a:srgbClr val="000000"/>
                </a:solidFill>
              </a:rPr>
              <a:t> de Fourier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altLang="pt-BR" dirty="0">
                <a:solidFill>
                  <a:srgbClr val="000000"/>
                </a:solidFill>
              </a:rPr>
              <a:t>Cada pixel da imagem da TF é um valor da </a:t>
            </a:r>
            <a:r>
              <a:rPr lang="pt-BR" altLang="pt-BR" dirty="0" smtClean="0">
                <a:solidFill>
                  <a:srgbClr val="000000"/>
                </a:solidFill>
              </a:rPr>
              <a:t>frequência </a:t>
            </a:r>
            <a:r>
              <a:rPr lang="pt-BR" altLang="pt-BR" dirty="0">
                <a:solidFill>
                  <a:srgbClr val="000000"/>
                </a:solidFill>
              </a:rPr>
              <a:t>espacial, a magnitude daquele valor é codificado pelo brilho do pixel. </a:t>
            </a:r>
            <a:endParaRPr lang="pt-BR" altLang="pt-BR" dirty="0" smtClean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altLang="pt-BR" dirty="0" smtClean="0">
                <a:solidFill>
                  <a:srgbClr val="000000"/>
                </a:solidFill>
              </a:rPr>
              <a:t>Repare </a:t>
            </a:r>
            <a:r>
              <a:rPr lang="pt-BR" altLang="pt-BR" dirty="0">
                <a:solidFill>
                  <a:srgbClr val="000000"/>
                </a:solidFill>
              </a:rPr>
              <a:t>que há um pixel bem no centro - esse é o termo DC, ladeado por dois pixels, que codificam o padrão sinusoidal</a:t>
            </a:r>
            <a:r>
              <a:rPr lang="pt-BR" altLang="pt-BR" dirty="0" smtClean="0">
                <a:solidFill>
                  <a:srgbClr val="000000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altLang="pt-BR" smtClean="0">
                <a:solidFill>
                  <a:srgbClr val="000000"/>
                </a:solidFill>
              </a:rPr>
              <a:t>Como </a:t>
            </a:r>
            <a:r>
              <a:rPr lang="pt-BR" altLang="pt-BR" dirty="0">
                <a:solidFill>
                  <a:srgbClr val="000000"/>
                </a:solidFill>
              </a:rPr>
              <a:t>tem apenas um componente Fourier nessa imagem, todos os outros valores na TF são zero e por isso mostrados em preto.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951" y="4916769"/>
            <a:ext cx="17145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839" y="4843744"/>
            <a:ext cx="17145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67795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pt-BR" b="1" dirty="0" err="1">
                <a:solidFill>
                  <a:srgbClr val="000000"/>
                </a:solidFill>
              </a:rPr>
              <a:t>Transformada</a:t>
            </a:r>
            <a:r>
              <a:rPr lang="en-GB" altLang="pt-BR" b="1" dirty="0">
                <a:solidFill>
                  <a:srgbClr val="000000"/>
                </a:solidFill>
              </a:rPr>
              <a:t> de Fourier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pt-BR" dirty="0">
                <a:solidFill>
                  <a:srgbClr val="000000"/>
                </a:solidFill>
              </a:rPr>
              <a:t>O </a:t>
            </a:r>
            <a:r>
              <a:rPr lang="en-GB" altLang="pt-BR" dirty="0" err="1">
                <a:solidFill>
                  <a:srgbClr val="000000"/>
                </a:solidFill>
              </a:rPr>
              <a:t>ponto</a:t>
            </a:r>
            <a:r>
              <a:rPr lang="en-GB" altLang="pt-BR" dirty="0">
                <a:solidFill>
                  <a:srgbClr val="000000"/>
                </a:solidFill>
              </a:rPr>
              <a:t> central é o </a:t>
            </a:r>
            <a:r>
              <a:rPr lang="en-GB" altLang="pt-BR" dirty="0" err="1">
                <a:solidFill>
                  <a:srgbClr val="000000"/>
                </a:solidFill>
              </a:rPr>
              <a:t>componente</a:t>
            </a:r>
            <a:r>
              <a:rPr lang="en-GB" altLang="pt-BR" dirty="0">
                <a:solidFill>
                  <a:srgbClr val="000000"/>
                </a:solidFill>
              </a:rPr>
              <a:t> DC e </a:t>
            </a:r>
            <a:r>
              <a:rPr lang="en-GB" altLang="pt-BR" dirty="0" err="1">
                <a:solidFill>
                  <a:srgbClr val="000000"/>
                </a:solidFill>
              </a:rPr>
              <a:t>os</a:t>
            </a:r>
            <a:r>
              <a:rPr lang="en-GB" altLang="pt-BR" dirty="0">
                <a:solidFill>
                  <a:srgbClr val="000000"/>
                </a:solidFill>
              </a:rPr>
              <a:t> </a:t>
            </a:r>
            <a:r>
              <a:rPr lang="en-GB" altLang="pt-BR" dirty="0" err="1">
                <a:solidFill>
                  <a:srgbClr val="000000"/>
                </a:solidFill>
              </a:rPr>
              <a:t>dois</a:t>
            </a:r>
            <a:r>
              <a:rPr lang="en-GB" altLang="pt-BR" dirty="0">
                <a:solidFill>
                  <a:srgbClr val="000000"/>
                </a:solidFill>
              </a:rPr>
              <a:t> outros </a:t>
            </a:r>
            <a:r>
              <a:rPr lang="en-GB" altLang="pt-BR" dirty="0" err="1">
                <a:solidFill>
                  <a:srgbClr val="000000"/>
                </a:solidFill>
              </a:rPr>
              <a:t>representam</a:t>
            </a:r>
            <a:r>
              <a:rPr lang="en-GB" altLang="pt-BR" dirty="0">
                <a:solidFill>
                  <a:srgbClr val="000000"/>
                </a:solidFill>
              </a:rPr>
              <a:t> a </a:t>
            </a:r>
            <a:r>
              <a:rPr lang="en-GB" altLang="pt-BR" dirty="0" err="1">
                <a:solidFill>
                  <a:srgbClr val="000000"/>
                </a:solidFill>
              </a:rPr>
              <a:t>frequência</a:t>
            </a:r>
            <a:r>
              <a:rPr lang="en-GB" altLang="pt-BR" dirty="0">
                <a:solidFill>
                  <a:srgbClr val="000000"/>
                </a:solidFill>
              </a:rPr>
              <a:t> da </a:t>
            </a:r>
            <a:r>
              <a:rPr lang="en-GB" altLang="pt-BR" dirty="0" err="1">
                <a:solidFill>
                  <a:srgbClr val="000000"/>
                </a:solidFill>
              </a:rPr>
              <a:t>função</a:t>
            </a:r>
            <a:r>
              <a:rPr lang="en-GB" altLang="pt-BR" dirty="0">
                <a:solidFill>
                  <a:srgbClr val="000000"/>
                </a:solidFill>
              </a:rPr>
              <a:t> </a:t>
            </a:r>
            <a:r>
              <a:rPr lang="en-GB" altLang="pt-BR" dirty="0" err="1">
                <a:solidFill>
                  <a:srgbClr val="000000"/>
                </a:solidFill>
              </a:rPr>
              <a:t>senoidal</a:t>
            </a:r>
            <a:r>
              <a:rPr lang="en-GB" altLang="pt-BR" dirty="0">
                <a:solidFill>
                  <a:srgbClr val="000000"/>
                </a:solidFill>
              </a:rPr>
              <a:t>. </a:t>
            </a:r>
            <a:endParaRPr lang="en-GB" altLang="pt-BR" dirty="0" smtClean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pt-BR" dirty="0" err="1" smtClean="0">
                <a:solidFill>
                  <a:srgbClr val="000000"/>
                </a:solidFill>
              </a:rPr>
              <a:t>Não</a:t>
            </a:r>
            <a:r>
              <a:rPr lang="en-GB" altLang="pt-BR" dirty="0" smtClean="0">
                <a:solidFill>
                  <a:srgbClr val="000000"/>
                </a:solidFill>
              </a:rPr>
              <a:t> </a:t>
            </a:r>
            <a:r>
              <a:rPr lang="en-GB" altLang="pt-BR" dirty="0" err="1">
                <a:solidFill>
                  <a:srgbClr val="000000"/>
                </a:solidFill>
              </a:rPr>
              <a:t>há</a:t>
            </a:r>
            <a:r>
              <a:rPr lang="en-GB" altLang="pt-BR" dirty="0">
                <a:solidFill>
                  <a:srgbClr val="000000"/>
                </a:solidFill>
              </a:rPr>
              <a:t> pixels </a:t>
            </a:r>
            <a:r>
              <a:rPr lang="en-GB" altLang="pt-BR" dirty="0" err="1">
                <a:solidFill>
                  <a:srgbClr val="000000"/>
                </a:solidFill>
              </a:rPr>
              <a:t>na</a:t>
            </a:r>
            <a:r>
              <a:rPr lang="en-GB" altLang="pt-BR" dirty="0">
                <a:solidFill>
                  <a:srgbClr val="000000"/>
                </a:solidFill>
              </a:rPr>
              <a:t> </a:t>
            </a:r>
            <a:r>
              <a:rPr lang="en-GB" altLang="pt-BR" dirty="0" err="1">
                <a:solidFill>
                  <a:srgbClr val="000000"/>
                </a:solidFill>
              </a:rPr>
              <a:t>direção</a:t>
            </a:r>
            <a:r>
              <a:rPr lang="en-GB" altLang="pt-BR" dirty="0">
                <a:solidFill>
                  <a:srgbClr val="000000"/>
                </a:solidFill>
              </a:rPr>
              <a:t> x, </a:t>
            </a:r>
            <a:r>
              <a:rPr lang="en-GB" altLang="pt-BR" dirty="0" err="1">
                <a:solidFill>
                  <a:srgbClr val="000000"/>
                </a:solidFill>
              </a:rPr>
              <a:t>porque</a:t>
            </a:r>
            <a:r>
              <a:rPr lang="en-GB" altLang="pt-BR" dirty="0">
                <a:solidFill>
                  <a:srgbClr val="000000"/>
                </a:solidFill>
              </a:rPr>
              <a:t> a </a:t>
            </a:r>
            <a:r>
              <a:rPr lang="en-GB" altLang="pt-BR" dirty="0" err="1">
                <a:solidFill>
                  <a:srgbClr val="000000"/>
                </a:solidFill>
              </a:rPr>
              <a:t>imagem</a:t>
            </a:r>
            <a:r>
              <a:rPr lang="en-GB" altLang="pt-BR" dirty="0">
                <a:solidFill>
                  <a:srgbClr val="000000"/>
                </a:solidFill>
              </a:rPr>
              <a:t> é </a:t>
            </a:r>
            <a:r>
              <a:rPr lang="en-GB" altLang="pt-BR" dirty="0" err="1">
                <a:solidFill>
                  <a:srgbClr val="000000"/>
                </a:solidFill>
              </a:rPr>
              <a:t>uma</a:t>
            </a:r>
            <a:r>
              <a:rPr lang="en-GB" altLang="pt-BR" dirty="0">
                <a:solidFill>
                  <a:srgbClr val="000000"/>
                </a:solidFill>
              </a:rPr>
              <a:t> </a:t>
            </a:r>
            <a:r>
              <a:rPr lang="en-GB" altLang="pt-BR" dirty="0" err="1">
                <a:solidFill>
                  <a:srgbClr val="000000"/>
                </a:solidFill>
              </a:rPr>
              <a:t>constante</a:t>
            </a:r>
            <a:r>
              <a:rPr lang="en-GB" altLang="pt-BR" dirty="0">
                <a:solidFill>
                  <a:srgbClr val="000000"/>
                </a:solidFill>
              </a:rPr>
              <a:t> (a </a:t>
            </a:r>
            <a:r>
              <a:rPr lang="en-GB" altLang="pt-BR" dirty="0" err="1">
                <a:solidFill>
                  <a:srgbClr val="000000"/>
                </a:solidFill>
              </a:rPr>
              <a:t>mesma</a:t>
            </a:r>
            <a:r>
              <a:rPr lang="en-GB" altLang="pt-BR" dirty="0">
                <a:solidFill>
                  <a:srgbClr val="000000"/>
                </a:solidFill>
              </a:rPr>
              <a:t> </a:t>
            </a:r>
            <a:r>
              <a:rPr lang="en-GB" altLang="pt-BR" dirty="0" err="1">
                <a:solidFill>
                  <a:srgbClr val="000000"/>
                </a:solidFill>
              </a:rPr>
              <a:t>em</a:t>
            </a:r>
            <a:r>
              <a:rPr lang="en-GB" altLang="pt-BR" dirty="0">
                <a:solidFill>
                  <a:srgbClr val="000000"/>
                </a:solidFill>
              </a:rPr>
              <a:t> </a:t>
            </a:r>
            <a:r>
              <a:rPr lang="en-GB" altLang="pt-BR" dirty="0" err="1">
                <a:solidFill>
                  <a:srgbClr val="000000"/>
                </a:solidFill>
              </a:rPr>
              <a:t>qualquer</a:t>
            </a:r>
            <a:r>
              <a:rPr lang="en-GB" altLang="pt-BR" dirty="0">
                <a:solidFill>
                  <a:srgbClr val="000000"/>
                </a:solidFill>
              </a:rPr>
              <a:t> </a:t>
            </a:r>
            <a:r>
              <a:rPr lang="en-GB" altLang="pt-BR" dirty="0" err="1">
                <a:solidFill>
                  <a:srgbClr val="000000"/>
                </a:solidFill>
              </a:rPr>
              <a:t>nessa</a:t>
            </a:r>
            <a:r>
              <a:rPr lang="en-GB" altLang="pt-BR" dirty="0">
                <a:solidFill>
                  <a:srgbClr val="000000"/>
                </a:solidFill>
              </a:rPr>
              <a:t> </a:t>
            </a:r>
            <a:r>
              <a:rPr lang="en-GB" altLang="pt-BR" dirty="0" err="1">
                <a:solidFill>
                  <a:srgbClr val="000000"/>
                </a:solidFill>
              </a:rPr>
              <a:t>direção</a:t>
            </a:r>
            <a:r>
              <a:rPr lang="en-GB" altLang="pt-BR" dirty="0">
                <a:solidFill>
                  <a:srgbClr val="000000"/>
                </a:solidFill>
              </a:rPr>
              <a:t>).</a:t>
            </a:r>
            <a:endParaRPr lang="pt-BR" dirty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3429000"/>
            <a:ext cx="6000750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64446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pt-BR" b="1" dirty="0" err="1">
                <a:solidFill>
                  <a:srgbClr val="000000"/>
                </a:solidFill>
              </a:rPr>
              <a:t>Transformada</a:t>
            </a:r>
            <a:r>
              <a:rPr lang="en-GB" altLang="pt-BR" b="1" dirty="0">
                <a:solidFill>
                  <a:srgbClr val="000000"/>
                </a:solidFill>
              </a:rPr>
              <a:t> de Fourier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just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GB" altLang="pt-BR" dirty="0" err="1">
                <a:solidFill>
                  <a:srgbClr val="000000"/>
                </a:solidFill>
              </a:rPr>
              <a:t>Função</a:t>
            </a:r>
            <a:r>
              <a:rPr lang="en-GB" altLang="pt-BR" dirty="0">
                <a:solidFill>
                  <a:srgbClr val="000000"/>
                </a:solidFill>
              </a:rPr>
              <a:t> </a:t>
            </a:r>
            <a:r>
              <a:rPr lang="en-GB" altLang="pt-BR" dirty="0" err="1">
                <a:solidFill>
                  <a:srgbClr val="000000"/>
                </a:solidFill>
              </a:rPr>
              <a:t>senoidal</a:t>
            </a:r>
            <a:r>
              <a:rPr lang="en-GB" altLang="pt-BR" dirty="0">
                <a:solidFill>
                  <a:srgbClr val="000000"/>
                </a:solidFill>
              </a:rPr>
              <a:t> com </a:t>
            </a:r>
            <a:r>
              <a:rPr lang="en-GB" altLang="pt-BR" dirty="0" err="1">
                <a:solidFill>
                  <a:srgbClr val="000000"/>
                </a:solidFill>
              </a:rPr>
              <a:t>uma</a:t>
            </a:r>
            <a:r>
              <a:rPr lang="en-GB" altLang="pt-BR" dirty="0">
                <a:solidFill>
                  <a:srgbClr val="000000"/>
                </a:solidFill>
              </a:rPr>
              <a:t> </a:t>
            </a:r>
            <a:r>
              <a:rPr lang="en-GB" altLang="pt-BR" dirty="0" err="1">
                <a:solidFill>
                  <a:srgbClr val="000000"/>
                </a:solidFill>
              </a:rPr>
              <a:t>frequência</a:t>
            </a:r>
            <a:r>
              <a:rPr lang="en-GB" altLang="pt-BR" dirty="0">
                <a:solidFill>
                  <a:srgbClr val="000000"/>
                </a:solidFill>
              </a:rPr>
              <a:t> </a:t>
            </a:r>
            <a:r>
              <a:rPr lang="en-GB" altLang="pt-BR" dirty="0" err="1">
                <a:solidFill>
                  <a:srgbClr val="000000"/>
                </a:solidFill>
              </a:rPr>
              <a:t>maior</a:t>
            </a:r>
            <a:r>
              <a:rPr lang="en-GB" altLang="pt-BR" dirty="0">
                <a:solidFill>
                  <a:srgbClr val="000000"/>
                </a:solidFill>
              </a:rPr>
              <a:t>. </a:t>
            </a:r>
            <a:endParaRPr lang="en-GB" altLang="pt-BR" dirty="0" smtClean="0">
              <a:solidFill>
                <a:srgbClr val="000000"/>
              </a:solidFill>
            </a:endParaRPr>
          </a:p>
          <a:p>
            <a:pPr marL="342900" indent="-342900" algn="just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GB" altLang="pt-BR" dirty="0" smtClean="0">
                <a:solidFill>
                  <a:srgbClr val="000000"/>
                </a:solidFill>
              </a:rPr>
              <a:t>E </a:t>
            </a:r>
            <a:r>
              <a:rPr lang="en-GB" altLang="pt-BR" dirty="0" err="1">
                <a:solidFill>
                  <a:srgbClr val="000000"/>
                </a:solidFill>
              </a:rPr>
              <a:t>seu</a:t>
            </a:r>
            <a:r>
              <a:rPr lang="en-GB" altLang="pt-BR" dirty="0">
                <a:solidFill>
                  <a:srgbClr val="000000"/>
                </a:solidFill>
              </a:rPr>
              <a:t> </a:t>
            </a:r>
            <a:r>
              <a:rPr lang="en-GB" altLang="pt-BR" dirty="0" err="1">
                <a:solidFill>
                  <a:srgbClr val="000000"/>
                </a:solidFill>
              </a:rPr>
              <a:t>espectro</a:t>
            </a:r>
            <a:r>
              <a:rPr lang="en-GB" altLang="pt-BR" dirty="0">
                <a:solidFill>
                  <a:srgbClr val="000000"/>
                </a:solidFill>
              </a:rPr>
              <a:t> de Fourier: </a:t>
            </a:r>
            <a:r>
              <a:rPr lang="en-GB" altLang="pt-BR" dirty="0" err="1">
                <a:solidFill>
                  <a:srgbClr val="000000"/>
                </a:solidFill>
              </a:rPr>
              <a:t>os</a:t>
            </a:r>
            <a:r>
              <a:rPr lang="en-GB" altLang="pt-BR" dirty="0">
                <a:solidFill>
                  <a:srgbClr val="000000"/>
                </a:solidFill>
              </a:rPr>
              <a:t> </a:t>
            </a:r>
            <a:r>
              <a:rPr lang="en-GB" altLang="pt-BR" dirty="0" err="1">
                <a:solidFill>
                  <a:srgbClr val="000000"/>
                </a:solidFill>
              </a:rPr>
              <a:t>dois</a:t>
            </a:r>
            <a:r>
              <a:rPr lang="en-GB" altLang="pt-BR" dirty="0">
                <a:solidFill>
                  <a:srgbClr val="000000"/>
                </a:solidFill>
              </a:rPr>
              <a:t> </a:t>
            </a:r>
            <a:r>
              <a:rPr lang="en-GB" altLang="pt-BR" dirty="0" err="1">
                <a:solidFill>
                  <a:srgbClr val="000000"/>
                </a:solidFill>
              </a:rPr>
              <a:t>pontos</a:t>
            </a:r>
            <a:r>
              <a:rPr lang="en-GB" altLang="pt-BR" dirty="0">
                <a:solidFill>
                  <a:srgbClr val="000000"/>
                </a:solidFill>
              </a:rPr>
              <a:t> </a:t>
            </a:r>
            <a:r>
              <a:rPr lang="en-GB" altLang="pt-BR" dirty="0" err="1">
                <a:solidFill>
                  <a:srgbClr val="000000"/>
                </a:solidFill>
              </a:rPr>
              <a:t>estão</a:t>
            </a:r>
            <a:r>
              <a:rPr lang="en-GB" altLang="pt-BR" dirty="0">
                <a:solidFill>
                  <a:srgbClr val="000000"/>
                </a:solidFill>
              </a:rPr>
              <a:t> </a:t>
            </a:r>
            <a:r>
              <a:rPr lang="en-GB" altLang="pt-BR" dirty="0" err="1">
                <a:solidFill>
                  <a:srgbClr val="000000"/>
                </a:solidFill>
              </a:rPr>
              <a:t>mais</a:t>
            </a:r>
            <a:r>
              <a:rPr lang="en-GB" altLang="pt-BR" dirty="0">
                <a:solidFill>
                  <a:srgbClr val="000000"/>
                </a:solidFill>
              </a:rPr>
              <a:t> </a:t>
            </a:r>
            <a:r>
              <a:rPr lang="en-GB" altLang="pt-BR" dirty="0" err="1">
                <a:solidFill>
                  <a:srgbClr val="000000"/>
                </a:solidFill>
              </a:rPr>
              <a:t>separados</a:t>
            </a:r>
            <a:r>
              <a:rPr lang="en-GB" altLang="pt-BR" dirty="0">
                <a:solidFill>
                  <a:srgbClr val="000000"/>
                </a:solidFill>
              </a:rPr>
              <a:t> da </a:t>
            </a:r>
            <a:r>
              <a:rPr lang="en-GB" altLang="pt-BR" dirty="0" err="1">
                <a:solidFill>
                  <a:srgbClr val="000000"/>
                </a:solidFill>
              </a:rPr>
              <a:t>origem</a:t>
            </a:r>
            <a:r>
              <a:rPr lang="en-GB" altLang="pt-BR" dirty="0">
                <a:solidFill>
                  <a:srgbClr val="000000"/>
                </a:solidFill>
              </a:rPr>
              <a:t>, </a:t>
            </a:r>
            <a:r>
              <a:rPr lang="en-GB" altLang="pt-BR" dirty="0" err="1">
                <a:solidFill>
                  <a:srgbClr val="000000"/>
                </a:solidFill>
              </a:rPr>
              <a:t>ou</a:t>
            </a:r>
            <a:r>
              <a:rPr lang="en-GB" altLang="pt-BR" dirty="0">
                <a:solidFill>
                  <a:srgbClr val="000000"/>
                </a:solidFill>
              </a:rPr>
              <a:t> </a:t>
            </a:r>
            <a:r>
              <a:rPr lang="en-GB" altLang="pt-BR" dirty="0" err="1">
                <a:solidFill>
                  <a:srgbClr val="000000"/>
                </a:solidFill>
              </a:rPr>
              <a:t>em</a:t>
            </a:r>
            <a:r>
              <a:rPr lang="en-GB" altLang="pt-BR" dirty="0">
                <a:solidFill>
                  <a:srgbClr val="000000"/>
                </a:solidFill>
              </a:rPr>
              <a:t> </a:t>
            </a:r>
            <a:r>
              <a:rPr lang="en-GB" altLang="pt-BR" dirty="0" err="1">
                <a:solidFill>
                  <a:srgbClr val="000000"/>
                </a:solidFill>
              </a:rPr>
              <a:t>uma</a:t>
            </a:r>
            <a:r>
              <a:rPr lang="en-GB" altLang="pt-BR" dirty="0">
                <a:solidFill>
                  <a:srgbClr val="000000"/>
                </a:solidFill>
              </a:rPr>
              <a:t> </a:t>
            </a:r>
            <a:r>
              <a:rPr lang="en-GB" altLang="pt-BR" dirty="0" err="1">
                <a:solidFill>
                  <a:srgbClr val="000000"/>
                </a:solidFill>
              </a:rPr>
              <a:t>maior</a:t>
            </a:r>
            <a:r>
              <a:rPr lang="en-GB" altLang="pt-BR" dirty="0">
                <a:solidFill>
                  <a:srgbClr val="000000"/>
                </a:solidFill>
              </a:rPr>
              <a:t> </a:t>
            </a:r>
            <a:r>
              <a:rPr lang="en-GB" altLang="pt-BR" dirty="0" err="1">
                <a:solidFill>
                  <a:srgbClr val="000000"/>
                </a:solidFill>
              </a:rPr>
              <a:t>frequência</a:t>
            </a:r>
            <a:r>
              <a:rPr lang="en-GB" altLang="pt-BR" dirty="0">
                <a:solidFill>
                  <a:srgbClr val="000000"/>
                </a:solidFill>
              </a:rPr>
              <a:t>. </a:t>
            </a:r>
          </a:p>
          <a:p>
            <a:endParaRPr lang="pt-BR" dirty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3573463"/>
            <a:ext cx="542925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27614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pt-BR" b="1" dirty="0" err="1">
                <a:solidFill>
                  <a:srgbClr val="000000"/>
                </a:solidFill>
              </a:rPr>
              <a:t>Transformada</a:t>
            </a:r>
            <a:r>
              <a:rPr lang="en-GB" altLang="pt-BR" b="1" dirty="0">
                <a:solidFill>
                  <a:srgbClr val="000000"/>
                </a:solidFill>
              </a:rPr>
              <a:t> de Fourier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pt-BR" dirty="0" err="1">
                <a:solidFill>
                  <a:srgbClr val="000000"/>
                </a:solidFill>
              </a:rPr>
              <a:t>Somado</a:t>
            </a:r>
            <a:r>
              <a:rPr lang="en-GB" altLang="pt-BR" dirty="0">
                <a:solidFill>
                  <a:srgbClr val="000000"/>
                </a:solidFill>
              </a:rPr>
              <a:t> </a:t>
            </a:r>
            <a:r>
              <a:rPr lang="en-GB" altLang="pt-BR" dirty="0" err="1">
                <a:solidFill>
                  <a:srgbClr val="000000"/>
                </a:solidFill>
              </a:rPr>
              <a:t>duas</a:t>
            </a:r>
            <a:r>
              <a:rPr lang="en-GB" altLang="pt-BR" dirty="0">
                <a:solidFill>
                  <a:srgbClr val="000000"/>
                </a:solidFill>
              </a:rPr>
              <a:t> </a:t>
            </a:r>
            <a:r>
              <a:rPr lang="en-GB" altLang="pt-BR" dirty="0" err="1">
                <a:solidFill>
                  <a:srgbClr val="000000"/>
                </a:solidFill>
              </a:rPr>
              <a:t>imagens</a:t>
            </a:r>
            <a:r>
              <a:rPr lang="en-GB" altLang="pt-BR" dirty="0">
                <a:solidFill>
                  <a:srgbClr val="000000"/>
                </a:solidFill>
              </a:rPr>
              <a:t> </a:t>
            </a:r>
            <a:r>
              <a:rPr lang="en-GB" altLang="pt-BR" dirty="0" err="1">
                <a:solidFill>
                  <a:srgbClr val="000000"/>
                </a:solidFill>
              </a:rPr>
              <a:t>senoidais</a:t>
            </a:r>
            <a:r>
              <a:rPr lang="en-GB" altLang="pt-BR" dirty="0">
                <a:solidFill>
                  <a:srgbClr val="000000"/>
                </a:solidFill>
              </a:rPr>
              <a:t> </a:t>
            </a:r>
            <a:r>
              <a:rPr lang="en-GB" altLang="pt-BR" dirty="0" err="1">
                <a:solidFill>
                  <a:srgbClr val="000000"/>
                </a:solidFill>
              </a:rPr>
              <a:t>uma</a:t>
            </a:r>
            <a:r>
              <a:rPr lang="en-GB" altLang="pt-BR" dirty="0">
                <a:solidFill>
                  <a:srgbClr val="000000"/>
                </a:solidFill>
              </a:rPr>
              <a:t> </a:t>
            </a:r>
            <a:r>
              <a:rPr lang="en-GB" altLang="pt-BR" dirty="0" err="1">
                <a:solidFill>
                  <a:srgbClr val="000000"/>
                </a:solidFill>
              </a:rPr>
              <a:t>em</a:t>
            </a:r>
            <a:r>
              <a:rPr lang="en-GB" altLang="pt-BR" dirty="0">
                <a:solidFill>
                  <a:srgbClr val="000000"/>
                </a:solidFill>
              </a:rPr>
              <a:t> </a:t>
            </a:r>
            <a:r>
              <a:rPr lang="en-GB" altLang="pt-BR" dirty="0" err="1">
                <a:solidFill>
                  <a:srgbClr val="000000"/>
                </a:solidFill>
              </a:rPr>
              <a:t>cima</a:t>
            </a:r>
            <a:r>
              <a:rPr lang="en-GB" altLang="pt-BR" dirty="0">
                <a:solidFill>
                  <a:srgbClr val="000000"/>
                </a:solidFill>
              </a:rPr>
              <a:t> da </a:t>
            </a:r>
            <a:r>
              <a:rPr lang="en-GB" altLang="pt-BR" dirty="0" err="1">
                <a:solidFill>
                  <a:srgbClr val="000000"/>
                </a:solidFill>
              </a:rPr>
              <a:t>outra</a:t>
            </a:r>
            <a:r>
              <a:rPr lang="en-GB" altLang="pt-BR" dirty="0">
                <a:solidFill>
                  <a:srgbClr val="000000"/>
                </a:solidFill>
              </a:rPr>
              <a:t>, </a:t>
            </a:r>
            <a:r>
              <a:rPr lang="en-GB" altLang="pt-BR" dirty="0" err="1">
                <a:solidFill>
                  <a:srgbClr val="000000"/>
                </a:solidFill>
              </a:rPr>
              <a:t>você</a:t>
            </a:r>
            <a:r>
              <a:rPr lang="en-GB" altLang="pt-BR" dirty="0">
                <a:solidFill>
                  <a:srgbClr val="000000"/>
                </a:solidFill>
              </a:rPr>
              <a:t> </a:t>
            </a:r>
            <a:r>
              <a:rPr lang="en-GB" altLang="pt-BR" dirty="0" err="1">
                <a:solidFill>
                  <a:srgbClr val="000000"/>
                </a:solidFill>
              </a:rPr>
              <a:t>não</a:t>
            </a:r>
            <a:r>
              <a:rPr lang="en-GB" altLang="pt-BR" dirty="0">
                <a:solidFill>
                  <a:srgbClr val="000000"/>
                </a:solidFill>
              </a:rPr>
              <a:t> </a:t>
            </a:r>
            <a:r>
              <a:rPr lang="en-GB" altLang="pt-BR" dirty="0" smtClean="0">
                <a:solidFill>
                  <a:srgbClr val="000000"/>
                </a:solidFill>
              </a:rPr>
              <a:t>tem </a:t>
            </a:r>
            <a:r>
              <a:rPr lang="en-GB" altLang="pt-BR" dirty="0" err="1" smtClean="0">
                <a:solidFill>
                  <a:srgbClr val="000000"/>
                </a:solidFill>
              </a:rPr>
              <a:t>apenas</a:t>
            </a:r>
            <a:r>
              <a:rPr lang="en-GB" altLang="pt-BR" dirty="0" smtClean="0">
                <a:solidFill>
                  <a:srgbClr val="000000"/>
                </a:solidFill>
              </a:rPr>
              <a:t> </a:t>
            </a:r>
            <a:r>
              <a:rPr lang="en-GB" altLang="pt-BR" dirty="0">
                <a:solidFill>
                  <a:srgbClr val="000000"/>
                </a:solidFill>
              </a:rPr>
              <a:t>um </a:t>
            </a:r>
            <a:r>
              <a:rPr lang="en-GB" altLang="pt-BR" dirty="0" err="1">
                <a:solidFill>
                  <a:srgbClr val="000000"/>
                </a:solidFill>
              </a:rPr>
              <a:t>seno</a:t>
            </a:r>
            <a:r>
              <a:rPr lang="en-GB" altLang="pt-BR" dirty="0">
                <a:solidFill>
                  <a:srgbClr val="000000"/>
                </a:solidFill>
              </a:rPr>
              <a:t> </a:t>
            </a:r>
            <a:r>
              <a:rPr lang="en-GB" altLang="pt-BR" dirty="0" err="1">
                <a:solidFill>
                  <a:srgbClr val="000000"/>
                </a:solidFill>
              </a:rPr>
              <a:t>na</a:t>
            </a:r>
            <a:r>
              <a:rPr lang="en-GB" altLang="pt-BR" dirty="0">
                <a:solidFill>
                  <a:srgbClr val="000000"/>
                </a:solidFill>
              </a:rPr>
              <a:t> </a:t>
            </a:r>
            <a:r>
              <a:rPr lang="en-GB" altLang="pt-BR" dirty="0" err="1">
                <a:solidFill>
                  <a:srgbClr val="000000"/>
                </a:solidFill>
              </a:rPr>
              <a:t>direção</a:t>
            </a:r>
            <a:r>
              <a:rPr lang="en-GB" altLang="pt-BR" dirty="0">
                <a:solidFill>
                  <a:srgbClr val="000000"/>
                </a:solidFill>
              </a:rPr>
              <a:t> y, </a:t>
            </a:r>
            <a:r>
              <a:rPr lang="en-GB" altLang="pt-BR" dirty="0" err="1">
                <a:solidFill>
                  <a:srgbClr val="000000"/>
                </a:solidFill>
              </a:rPr>
              <a:t>assim</a:t>
            </a:r>
            <a:r>
              <a:rPr lang="en-GB" altLang="pt-BR" dirty="0">
                <a:solidFill>
                  <a:srgbClr val="000000"/>
                </a:solidFill>
              </a:rPr>
              <a:t> o </a:t>
            </a:r>
            <a:r>
              <a:rPr lang="en-GB" altLang="pt-BR" dirty="0" err="1">
                <a:solidFill>
                  <a:srgbClr val="000000"/>
                </a:solidFill>
              </a:rPr>
              <a:t>espectro</a:t>
            </a:r>
            <a:r>
              <a:rPr lang="en-GB" altLang="pt-BR" dirty="0">
                <a:solidFill>
                  <a:srgbClr val="000000"/>
                </a:solidFill>
              </a:rPr>
              <a:t> </a:t>
            </a:r>
            <a:r>
              <a:rPr lang="en-GB" altLang="pt-BR" dirty="0" err="1">
                <a:solidFill>
                  <a:srgbClr val="000000"/>
                </a:solidFill>
              </a:rPr>
              <a:t>dela</a:t>
            </a:r>
            <a:r>
              <a:rPr lang="en-GB" altLang="pt-BR" dirty="0">
                <a:solidFill>
                  <a:srgbClr val="000000"/>
                </a:solidFill>
              </a:rPr>
              <a:t> </a:t>
            </a:r>
            <a:r>
              <a:rPr lang="en-GB" altLang="pt-BR" dirty="0" err="1">
                <a:solidFill>
                  <a:srgbClr val="000000"/>
                </a:solidFill>
              </a:rPr>
              <a:t>não</a:t>
            </a:r>
            <a:r>
              <a:rPr lang="en-GB" altLang="pt-BR" dirty="0">
                <a:solidFill>
                  <a:srgbClr val="000000"/>
                </a:solidFill>
              </a:rPr>
              <a:t> </a:t>
            </a:r>
            <a:r>
              <a:rPr lang="en-GB" altLang="pt-BR" dirty="0" err="1">
                <a:solidFill>
                  <a:srgbClr val="000000"/>
                </a:solidFill>
              </a:rPr>
              <a:t>contém</a:t>
            </a:r>
            <a:r>
              <a:rPr lang="en-GB" altLang="pt-BR" dirty="0">
                <a:solidFill>
                  <a:srgbClr val="000000"/>
                </a:solidFill>
              </a:rPr>
              <a:t> </a:t>
            </a:r>
            <a:r>
              <a:rPr lang="en-GB" altLang="pt-BR" dirty="0" err="1">
                <a:solidFill>
                  <a:srgbClr val="000000"/>
                </a:solidFill>
              </a:rPr>
              <a:t>apenas</a:t>
            </a:r>
            <a:r>
              <a:rPr lang="en-GB" altLang="pt-BR" dirty="0">
                <a:solidFill>
                  <a:srgbClr val="000000"/>
                </a:solidFill>
              </a:rPr>
              <a:t> </a:t>
            </a:r>
            <a:r>
              <a:rPr lang="en-GB" altLang="pt-BR" dirty="0" err="1">
                <a:solidFill>
                  <a:srgbClr val="000000"/>
                </a:solidFill>
              </a:rPr>
              <a:t>dois</a:t>
            </a:r>
            <a:r>
              <a:rPr lang="en-GB" altLang="pt-BR" dirty="0">
                <a:solidFill>
                  <a:srgbClr val="000000"/>
                </a:solidFill>
              </a:rPr>
              <a:t> </a:t>
            </a:r>
            <a:r>
              <a:rPr lang="en-GB" altLang="pt-BR" dirty="0" err="1">
                <a:solidFill>
                  <a:srgbClr val="000000"/>
                </a:solidFill>
              </a:rPr>
              <a:t>pontos</a:t>
            </a:r>
            <a:r>
              <a:rPr lang="en-GB" altLang="pt-BR" dirty="0">
                <a:solidFill>
                  <a:srgbClr val="000000"/>
                </a:solidFill>
              </a:rPr>
              <a:t>, mas </a:t>
            </a:r>
            <a:r>
              <a:rPr lang="en-GB" altLang="pt-BR" dirty="0" err="1">
                <a:solidFill>
                  <a:srgbClr val="000000"/>
                </a:solidFill>
              </a:rPr>
              <a:t>uma</a:t>
            </a:r>
            <a:r>
              <a:rPr lang="en-GB" altLang="pt-BR" dirty="0">
                <a:solidFill>
                  <a:srgbClr val="000000"/>
                </a:solidFill>
              </a:rPr>
              <a:t> </a:t>
            </a:r>
            <a:r>
              <a:rPr lang="en-GB" altLang="pt-BR" dirty="0" err="1">
                <a:solidFill>
                  <a:srgbClr val="000000"/>
                </a:solidFill>
              </a:rPr>
              <a:t>linha</a:t>
            </a:r>
            <a:r>
              <a:rPr lang="en-GB" altLang="pt-BR" dirty="0">
                <a:solidFill>
                  <a:srgbClr val="000000"/>
                </a:solidFill>
              </a:rPr>
              <a:t>.</a:t>
            </a:r>
            <a:endParaRPr lang="en-GB" altLang="pt-BR" sz="1400" dirty="0">
              <a:solidFill>
                <a:srgbClr val="000000"/>
              </a:solidFill>
            </a:endParaRPr>
          </a:p>
          <a:p>
            <a:endParaRPr lang="pt-BR" dirty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3071813"/>
            <a:ext cx="6072188" cy="303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53465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Espectro de uma </a:t>
            </a:r>
            <a:r>
              <a:rPr lang="pt-BR" b="1" dirty="0" smtClean="0"/>
              <a:t>imagem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20" y="2161305"/>
            <a:ext cx="6629400" cy="4465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12923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Espectro de uma imagem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290" y="2247034"/>
            <a:ext cx="6585600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03346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Espectro de uma imagem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27" y="2376488"/>
            <a:ext cx="7684152" cy="318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56723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Espectro de uma imagem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09" y="1671638"/>
            <a:ext cx="7540573" cy="4652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56877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Espaço Reservado para Rodapé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000">
                <a:latin typeface="Arial" pitchFamily="34" charset="0"/>
              </a:rPr>
              <a:t>Realce no Domínio da </a:t>
            </a:r>
            <a:r>
              <a:rPr lang="en-US" sz="1000">
                <a:latin typeface="Arial" pitchFamily="34" charset="0"/>
                <a:sym typeface="Symbol" pitchFamily="18" charset="2"/>
              </a:rPr>
              <a:t>Freqüência</a:t>
            </a:r>
            <a:endParaRPr lang="en-US" sz="1400" i="0"/>
          </a:p>
        </p:txBody>
      </p:sp>
      <p:sp>
        <p:nvSpPr>
          <p:cNvPr id="16388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E027422-A79B-4ACE-8FED-8655E48DE8CB}" type="slidenum">
              <a:rPr lang="en-US" sz="1000">
                <a:latin typeface="Arial" pitchFamily="34" charset="0"/>
              </a:rPr>
              <a:pPr/>
              <a:t>58</a:t>
            </a:fld>
            <a:endParaRPr lang="en-US" sz="1400" i="0"/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>
          <a:xfrm>
            <a:off x="290940" y="-415337"/>
            <a:ext cx="5791200" cy="13716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Visualização da Transformada em 2D </a:t>
            </a:r>
          </a:p>
        </p:txBody>
      </p:sp>
      <p:sp>
        <p:nvSpPr>
          <p:cNvPr id="163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8200"/>
            <a:ext cx="8077200" cy="1066800"/>
          </a:xfrm>
        </p:spPr>
        <p:txBody>
          <a:bodyPr>
            <a:normAutofit fontScale="92500" lnSpcReduction="20000"/>
          </a:bodyPr>
          <a:lstStyle/>
          <a:p>
            <a:r>
              <a:rPr lang="pt-BR" b="0" dirty="0" smtClean="0"/>
              <a:t>A transformada de Fourier Discreta bidimensional é frequentemente visualizada como uma função de intensidade. Para facilitar a visualização, ao invés de se apresentar |</a:t>
            </a:r>
            <a:r>
              <a:rPr lang="pt-BR" b="0" i="1" dirty="0" smtClean="0"/>
              <a:t>F</a:t>
            </a:r>
            <a:r>
              <a:rPr lang="pt-BR" b="0" dirty="0" smtClean="0"/>
              <a:t>(</a:t>
            </a:r>
            <a:r>
              <a:rPr lang="pt-BR" b="0" i="1" dirty="0" err="1" smtClean="0"/>
              <a:t>u,v</a:t>
            </a:r>
            <a:r>
              <a:rPr lang="pt-BR" b="0" dirty="0" smtClean="0"/>
              <a:t>)|, o que se apresenta é a função</a:t>
            </a:r>
            <a:r>
              <a:rPr lang="pt-BR" b="0" i="1" dirty="0" smtClean="0"/>
              <a:t>:</a:t>
            </a:r>
            <a:endParaRPr lang="pt-BR" sz="1800" b="0" i="1" dirty="0" smtClean="0"/>
          </a:p>
        </p:txBody>
      </p:sp>
      <p:graphicFrame>
        <p:nvGraphicFramePr>
          <p:cNvPr id="16391" name="Object 4"/>
          <p:cNvGraphicFramePr>
            <a:graphicFrameLocks noChangeAspect="1"/>
          </p:cNvGraphicFramePr>
          <p:nvPr/>
        </p:nvGraphicFramePr>
        <p:xfrm>
          <a:off x="5029200" y="1905000"/>
          <a:ext cx="27940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9" name="Equação" r:id="rId4" imgW="1625600" imgH="254000" progId="Equation.3">
                  <p:embed/>
                </p:oleObj>
              </mc:Choice>
              <mc:Fallback>
                <p:oleObj name="Equação" r:id="rId4" imgW="16256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1905000"/>
                        <a:ext cx="2794000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2" name="Text Box 5"/>
          <p:cNvSpPr txBox="1">
            <a:spLocks noChangeArrowheads="1"/>
          </p:cNvSpPr>
          <p:nvPr/>
        </p:nvSpPr>
        <p:spPr bwMode="auto">
          <a:xfrm>
            <a:off x="4724400" y="2438400"/>
            <a:ext cx="36052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pt-BR"/>
              <a:t>onde</a:t>
            </a:r>
            <a:r>
              <a:rPr lang="pt-BR" i="1"/>
              <a:t> c </a:t>
            </a:r>
            <a:r>
              <a:rPr lang="pt-BR"/>
              <a:t>é uma constante arbitrária.</a:t>
            </a:r>
            <a:endParaRPr lang="pt-BR" i="1"/>
          </a:p>
        </p:txBody>
      </p:sp>
      <p:pic>
        <p:nvPicPr>
          <p:cNvPr id="16393" name="Picture 7" descr="satur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28800"/>
            <a:ext cx="2895600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5638800" y="2971800"/>
            <a:ext cx="1143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pt-BR" b="1"/>
              <a:t>Exemplo</a:t>
            </a:r>
            <a:endParaRPr lang="pt-BR" b="1" i="1"/>
          </a:p>
        </p:txBody>
      </p:sp>
      <p:sp>
        <p:nvSpPr>
          <p:cNvPr id="16395" name="AutoShape 11"/>
          <p:cNvSpPr>
            <a:spLocks noChangeArrowheads="1"/>
          </p:cNvSpPr>
          <p:nvPr/>
        </p:nvSpPr>
        <p:spPr bwMode="auto">
          <a:xfrm rot="10800000">
            <a:off x="4876800" y="3048000"/>
            <a:ext cx="533400" cy="304800"/>
          </a:xfrm>
          <a:prstGeom prst="rightArrow">
            <a:avLst>
              <a:gd name="adj1" fmla="val 50000"/>
              <a:gd name="adj2" fmla="val 4375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grpSp>
        <p:nvGrpSpPr>
          <p:cNvPr id="16396" name="Group 15"/>
          <p:cNvGrpSpPr>
            <a:grpSpLocks/>
          </p:cNvGrpSpPr>
          <p:nvPr/>
        </p:nvGrpSpPr>
        <p:grpSpPr bwMode="auto">
          <a:xfrm>
            <a:off x="990600" y="4079875"/>
            <a:ext cx="2895600" cy="2168525"/>
            <a:chOff x="624" y="2570"/>
            <a:chExt cx="1824" cy="1366"/>
          </a:xfrm>
        </p:grpSpPr>
        <p:pic>
          <p:nvPicPr>
            <p:cNvPr id="16400" name="Picture 8" descr="fsaturn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" y="2570"/>
              <a:ext cx="1824" cy="1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401" name="Text Box 12"/>
            <p:cNvSpPr txBox="1">
              <a:spLocks noChangeArrowheads="1"/>
            </p:cNvSpPr>
            <p:nvPr/>
          </p:nvSpPr>
          <p:spPr bwMode="auto">
            <a:xfrm>
              <a:off x="672" y="3648"/>
              <a:ext cx="59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l"/>
              <a:r>
                <a:rPr lang="pt-BR" i="1">
                  <a:solidFill>
                    <a:schemeClr val="bg1"/>
                  </a:solidFill>
                </a:rPr>
                <a:t>|F(u,v)|</a:t>
              </a:r>
            </a:p>
          </p:txBody>
        </p:sp>
      </p:grpSp>
      <p:grpSp>
        <p:nvGrpSpPr>
          <p:cNvPr id="16397" name="Group 16"/>
          <p:cNvGrpSpPr>
            <a:grpSpLocks/>
          </p:cNvGrpSpPr>
          <p:nvPr/>
        </p:nvGrpSpPr>
        <p:grpSpPr bwMode="auto">
          <a:xfrm>
            <a:off x="4800600" y="4057650"/>
            <a:ext cx="2924175" cy="2190750"/>
            <a:chOff x="3024" y="2556"/>
            <a:chExt cx="1842" cy="1380"/>
          </a:xfrm>
        </p:grpSpPr>
        <p:pic>
          <p:nvPicPr>
            <p:cNvPr id="16398" name="Picture 9" descr="flogsatur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4" y="2556"/>
              <a:ext cx="1842" cy="1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99" name="Text Box 14"/>
            <p:cNvSpPr txBox="1">
              <a:spLocks noChangeArrowheads="1"/>
            </p:cNvSpPr>
            <p:nvPr/>
          </p:nvSpPr>
          <p:spPr bwMode="auto">
            <a:xfrm>
              <a:off x="3024" y="3648"/>
              <a:ext cx="52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l"/>
              <a:r>
                <a:rPr lang="pt-BR" i="1">
                  <a:solidFill>
                    <a:schemeClr val="bg1"/>
                  </a:solidFill>
                </a:rPr>
                <a:t>D(u,v)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987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0278B3D-32D9-44F9-ABCE-C4B5E5FD2289}" type="slidenum">
              <a:rPr lang="en-US" sz="1000">
                <a:latin typeface="Arial" pitchFamily="34" charset="0"/>
              </a:rPr>
              <a:pPr/>
              <a:t>59</a:t>
            </a:fld>
            <a:endParaRPr lang="en-US" sz="1400" i="0"/>
          </a:p>
        </p:txBody>
      </p:sp>
      <p:grpSp>
        <p:nvGrpSpPr>
          <p:cNvPr id="67610" name="Group 26"/>
          <p:cNvGrpSpPr>
            <a:grpSpLocks/>
          </p:cNvGrpSpPr>
          <p:nvPr/>
        </p:nvGrpSpPr>
        <p:grpSpPr bwMode="auto">
          <a:xfrm>
            <a:off x="4544290" y="2811040"/>
            <a:ext cx="7491413" cy="2981325"/>
            <a:chOff x="2880" y="1570"/>
            <a:chExt cx="4719" cy="1878"/>
          </a:xfrm>
        </p:grpSpPr>
        <p:pic>
          <p:nvPicPr>
            <p:cNvPr id="17424" name="Picture 6" descr="Picture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" y="1570"/>
              <a:ext cx="2496" cy="18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7425" name="Text Box 25"/>
            <p:cNvSpPr txBox="1">
              <a:spLocks noChangeArrowheads="1"/>
            </p:cNvSpPr>
            <p:nvPr/>
          </p:nvSpPr>
          <p:spPr bwMode="auto">
            <a:xfrm>
              <a:off x="6641" y="3082"/>
              <a:ext cx="95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 dirty="0"/>
                <a:t>transformada</a:t>
              </a:r>
            </a:p>
          </p:txBody>
        </p:sp>
      </p:grpSp>
      <p:sp>
        <p:nvSpPr>
          <p:cNvPr id="17414" name="Rectangle 2"/>
          <p:cNvSpPr>
            <a:spLocks noGrp="1" noChangeArrowheads="1"/>
          </p:cNvSpPr>
          <p:nvPr>
            <p:ph type="title"/>
          </p:nvPr>
        </p:nvSpPr>
        <p:spPr>
          <a:xfrm>
            <a:off x="374070" y="313"/>
            <a:ext cx="5791200" cy="1371600"/>
          </a:xfrm>
        </p:spPr>
        <p:txBody>
          <a:bodyPr>
            <a:normAutofit/>
          </a:bodyPr>
          <a:lstStyle/>
          <a:p>
            <a:r>
              <a:rPr lang="pt-BR" dirty="0" smtClean="0"/>
              <a:t>relações espaço </a:t>
            </a:r>
            <a:r>
              <a:rPr lang="en-US" dirty="0" smtClean="0">
                <a:cs typeface="Times New Roman" pitchFamily="18" charset="0"/>
              </a:rPr>
              <a:t>×</a:t>
            </a:r>
            <a:r>
              <a:rPr lang="pt-BR" dirty="0" smtClean="0"/>
              <a:t> </a:t>
            </a:r>
            <a:r>
              <a:rPr lang="pt-BR" dirty="0" err="1" smtClean="0"/>
              <a:t>freqüência</a:t>
            </a:r>
            <a:endParaRPr lang="pt-BR" dirty="0" smtClean="0"/>
          </a:p>
        </p:txBody>
      </p:sp>
      <p:sp>
        <p:nvSpPr>
          <p:cNvPr id="67595" name="Text Box 11"/>
          <p:cNvSpPr txBox="1">
            <a:spLocks noChangeArrowheads="1"/>
          </p:cNvSpPr>
          <p:nvPr/>
        </p:nvSpPr>
        <p:spPr bwMode="auto">
          <a:xfrm>
            <a:off x="506260" y="1268280"/>
            <a:ext cx="3062288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pt-BR"/>
              <a:t>Características:</a:t>
            </a:r>
          </a:p>
          <a:p>
            <a:pPr algn="l">
              <a:buFontTx/>
              <a:buChar char="•"/>
            </a:pPr>
            <a:r>
              <a:rPr lang="pt-BR"/>
              <a:t> bordas a </a:t>
            </a:r>
            <a:r>
              <a:rPr lang="en-US"/>
              <a:t>±45º</a:t>
            </a:r>
            <a:r>
              <a:rPr lang="pt-BR"/>
              <a:t> </a:t>
            </a:r>
          </a:p>
          <a:p>
            <a:pPr algn="l">
              <a:buFontTx/>
              <a:buChar char="•"/>
            </a:pPr>
            <a:r>
              <a:rPr lang="pt-BR"/>
              <a:t> duas incrustações de óxido</a:t>
            </a:r>
            <a:endParaRPr lang="en-US">
              <a:cs typeface="Times New Roman" pitchFamily="18" charset="0"/>
            </a:endParaRPr>
          </a:p>
        </p:txBody>
      </p:sp>
      <p:sp>
        <p:nvSpPr>
          <p:cNvPr id="67596" name="Text Box 12"/>
          <p:cNvSpPr txBox="1">
            <a:spLocks noChangeArrowheads="1"/>
          </p:cNvSpPr>
          <p:nvPr/>
        </p:nvSpPr>
        <p:spPr bwMode="auto">
          <a:xfrm>
            <a:off x="1974128" y="6230515"/>
            <a:ext cx="49625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/>
              <a:t>imagem microscópica de um circuito integrado</a:t>
            </a:r>
          </a:p>
        </p:txBody>
      </p:sp>
      <p:grpSp>
        <p:nvGrpSpPr>
          <p:cNvPr id="67607" name="Group 23"/>
          <p:cNvGrpSpPr>
            <a:grpSpLocks/>
          </p:cNvGrpSpPr>
          <p:nvPr/>
        </p:nvGrpSpPr>
        <p:grpSpPr bwMode="auto">
          <a:xfrm>
            <a:off x="2456728" y="1576113"/>
            <a:ext cx="3527425" cy="3421062"/>
            <a:chOff x="1565" y="731"/>
            <a:chExt cx="2222" cy="2155"/>
          </a:xfrm>
        </p:grpSpPr>
        <p:sp>
          <p:nvSpPr>
            <p:cNvPr id="17422" name="Freeform 20"/>
            <p:cNvSpPr>
              <a:spLocks/>
            </p:cNvSpPr>
            <p:nvPr/>
          </p:nvSpPr>
          <p:spPr bwMode="auto">
            <a:xfrm>
              <a:off x="1565" y="792"/>
              <a:ext cx="1995" cy="2094"/>
            </a:xfrm>
            <a:custGeom>
              <a:avLst/>
              <a:gdLst>
                <a:gd name="T0" fmla="*/ 0 w 1995"/>
                <a:gd name="T1" fmla="*/ 98 h 2094"/>
                <a:gd name="T2" fmla="*/ 1315 w 1995"/>
                <a:gd name="T3" fmla="*/ 234 h 2094"/>
                <a:gd name="T4" fmla="*/ 1542 w 1995"/>
                <a:gd name="T5" fmla="*/ 1504 h 2094"/>
                <a:gd name="T6" fmla="*/ 1995 w 1995"/>
                <a:gd name="T7" fmla="*/ 2094 h 209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95" h="2094">
                  <a:moveTo>
                    <a:pt x="0" y="98"/>
                  </a:moveTo>
                  <a:cubicBezTo>
                    <a:pt x="529" y="49"/>
                    <a:pt x="1058" y="0"/>
                    <a:pt x="1315" y="234"/>
                  </a:cubicBezTo>
                  <a:cubicBezTo>
                    <a:pt x="1572" y="468"/>
                    <a:pt x="1429" y="1194"/>
                    <a:pt x="1542" y="1504"/>
                  </a:cubicBezTo>
                  <a:cubicBezTo>
                    <a:pt x="1655" y="1814"/>
                    <a:pt x="1825" y="1954"/>
                    <a:pt x="1995" y="2094"/>
                  </a:cubicBezTo>
                </a:path>
              </a:pathLst>
            </a:custGeom>
            <a:noFill/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7423" name="Freeform 21"/>
            <p:cNvSpPr>
              <a:spLocks/>
            </p:cNvSpPr>
            <p:nvPr/>
          </p:nvSpPr>
          <p:spPr bwMode="auto">
            <a:xfrm>
              <a:off x="1565" y="731"/>
              <a:ext cx="2222" cy="1603"/>
            </a:xfrm>
            <a:custGeom>
              <a:avLst/>
              <a:gdLst>
                <a:gd name="T0" fmla="*/ 0 w 2222"/>
                <a:gd name="T1" fmla="*/ 159 h 1603"/>
                <a:gd name="T2" fmla="*/ 1406 w 2222"/>
                <a:gd name="T3" fmla="*/ 204 h 1603"/>
                <a:gd name="T4" fmla="*/ 1633 w 2222"/>
                <a:gd name="T5" fmla="*/ 1384 h 1603"/>
                <a:gd name="T6" fmla="*/ 2222 w 2222"/>
                <a:gd name="T7" fmla="*/ 1520 h 160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222" h="1603">
                  <a:moveTo>
                    <a:pt x="0" y="159"/>
                  </a:moveTo>
                  <a:cubicBezTo>
                    <a:pt x="567" y="79"/>
                    <a:pt x="1134" y="0"/>
                    <a:pt x="1406" y="204"/>
                  </a:cubicBezTo>
                  <a:cubicBezTo>
                    <a:pt x="1678" y="408"/>
                    <a:pt x="1497" y="1165"/>
                    <a:pt x="1633" y="1384"/>
                  </a:cubicBezTo>
                  <a:cubicBezTo>
                    <a:pt x="1769" y="1603"/>
                    <a:pt x="1995" y="1561"/>
                    <a:pt x="2222" y="1520"/>
                  </a:cubicBezTo>
                </a:path>
              </a:pathLst>
            </a:custGeom>
            <a:noFill/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67606" name="Freeform 22"/>
          <p:cNvSpPr>
            <a:spLocks/>
          </p:cNvSpPr>
          <p:nvPr/>
        </p:nvSpPr>
        <p:spPr bwMode="auto">
          <a:xfrm>
            <a:off x="3823565" y="2079203"/>
            <a:ext cx="2592388" cy="1308100"/>
          </a:xfrm>
          <a:custGeom>
            <a:avLst/>
            <a:gdLst>
              <a:gd name="T0" fmla="*/ 0 w 1633"/>
              <a:gd name="T1" fmla="*/ 12700 h 824"/>
              <a:gd name="T2" fmla="*/ 1441450 w 1633"/>
              <a:gd name="T3" fmla="*/ 155575 h 824"/>
              <a:gd name="T4" fmla="*/ 1800225 w 1633"/>
              <a:gd name="T5" fmla="*/ 947738 h 824"/>
              <a:gd name="T6" fmla="*/ 2592388 w 1633"/>
              <a:gd name="T7" fmla="*/ 1308100 h 82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633" h="824">
                <a:moveTo>
                  <a:pt x="0" y="8"/>
                </a:moveTo>
                <a:cubicBezTo>
                  <a:pt x="359" y="4"/>
                  <a:pt x="719" y="0"/>
                  <a:pt x="908" y="98"/>
                </a:cubicBezTo>
                <a:cubicBezTo>
                  <a:pt x="1097" y="196"/>
                  <a:pt x="1013" y="476"/>
                  <a:pt x="1134" y="597"/>
                </a:cubicBezTo>
                <a:cubicBezTo>
                  <a:pt x="1255" y="718"/>
                  <a:pt x="1444" y="771"/>
                  <a:pt x="1633" y="824"/>
                </a:cubicBezTo>
              </a:path>
            </a:pathLst>
          </a:custGeom>
          <a:noFill/>
          <a:ln w="28575" cap="flat" cmpd="sng">
            <a:solidFill>
              <a:srgbClr val="33CCFF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grpSp>
        <p:nvGrpSpPr>
          <p:cNvPr id="67611" name="Group 27"/>
          <p:cNvGrpSpPr>
            <a:grpSpLocks/>
          </p:cNvGrpSpPr>
          <p:nvPr/>
        </p:nvGrpSpPr>
        <p:grpSpPr bwMode="auto">
          <a:xfrm>
            <a:off x="-794473" y="2814215"/>
            <a:ext cx="5186363" cy="3403601"/>
            <a:chOff x="-483" y="1572"/>
            <a:chExt cx="3267" cy="2144"/>
          </a:xfrm>
        </p:grpSpPr>
        <p:pic>
          <p:nvPicPr>
            <p:cNvPr id="17420" name="Picture 4" descr="Picture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1572"/>
              <a:ext cx="2496" cy="18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7421" name="Text Box 24"/>
            <p:cNvSpPr txBox="1">
              <a:spLocks noChangeArrowheads="1"/>
            </p:cNvSpPr>
            <p:nvPr/>
          </p:nvSpPr>
          <p:spPr bwMode="auto">
            <a:xfrm>
              <a:off x="-483" y="3466"/>
              <a:ext cx="63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pt-BR"/>
                <a:t>imagem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401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7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67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7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75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75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67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76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76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7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95" grpId="0"/>
      <p:bldP spid="67596" grpId="0"/>
      <p:bldP spid="6760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Função seno e cosseno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pt-PT" dirty="0"/>
              <a:t>O número de oscilações de cos (x) sobre </a:t>
            </a:r>
            <a:r>
              <a:rPr lang="pt-PT" dirty="0" smtClean="0"/>
              <a:t>a </a:t>
            </a:r>
            <a:r>
              <a:rPr lang="pt-PT" dirty="0"/>
              <a:t>distância </a:t>
            </a:r>
            <a:r>
              <a:rPr lang="pt-PT" dirty="0" smtClean="0"/>
              <a:t>T </a:t>
            </a:r>
            <a:r>
              <a:rPr lang="pt-PT" dirty="0"/>
              <a:t>= </a:t>
            </a:r>
            <a:r>
              <a:rPr lang="pt-PT" dirty="0" smtClean="0"/>
              <a:t>2π é um e assim, o valor da frequência angular é:</a:t>
            </a:r>
          </a:p>
          <a:p>
            <a:pPr marL="342900" indent="-342900">
              <a:buFont typeface="Arial" pitchFamily="34" charset="0"/>
              <a:buChar char="•"/>
            </a:pPr>
            <a:endParaRPr lang="pt-PT" dirty="0"/>
          </a:p>
          <a:p>
            <a:pPr marL="342900" indent="-342900">
              <a:buFont typeface="Arial" pitchFamily="34" charset="0"/>
              <a:buChar char="•"/>
            </a:pPr>
            <a:endParaRPr lang="pt-PT" dirty="0" smtClean="0"/>
          </a:p>
          <a:p>
            <a:pPr marL="342900" indent="-342900">
              <a:buFont typeface="Arial" pitchFamily="34" charset="0"/>
              <a:buChar char="•"/>
            </a:pPr>
            <a:endParaRPr lang="pt-PT" dirty="0"/>
          </a:p>
          <a:p>
            <a:pPr marL="342900" indent="-342900">
              <a:buFont typeface="Arial" pitchFamily="34" charset="0"/>
              <a:buChar char="•"/>
            </a:pPr>
            <a:r>
              <a:rPr lang="pt-PT" dirty="0" smtClean="0"/>
              <a:t>A função cos(3x) executa 3 cliclos sobre o período 2π e possui o valor angular </a:t>
            </a:r>
            <a:r>
              <a:rPr lang="el-GR" b="0" i="1" dirty="0" smtClean="0"/>
              <a:t>ω</a:t>
            </a:r>
            <a:r>
              <a:rPr lang="pt-BR" b="0" i="1" dirty="0" smtClean="0"/>
              <a:t> = 3</a:t>
            </a:r>
          </a:p>
          <a:p>
            <a:pPr marL="342900" indent="-342900">
              <a:buFont typeface="Arial" pitchFamily="34" charset="0"/>
              <a:buChar char="•"/>
            </a:pPr>
            <a:endParaRPr lang="pt-BR" b="0" i="1" dirty="0"/>
          </a:p>
          <a:p>
            <a:pPr marL="342900" indent="-342900">
              <a:buFont typeface="Arial" pitchFamily="34" charset="0"/>
              <a:buChar char="•"/>
            </a:pPr>
            <a:r>
              <a:rPr lang="pt-BR" b="0" dirty="0" smtClean="0"/>
              <a:t>O Valor do período T relacionado com o ângulo </a:t>
            </a:r>
            <a:r>
              <a:rPr lang="el-GR" b="0" i="1" dirty="0" smtClean="0"/>
              <a:t>ω</a:t>
            </a:r>
            <a:r>
              <a:rPr lang="pt-BR" b="0" i="1" dirty="0" smtClean="0"/>
              <a:t> é:</a:t>
            </a:r>
            <a:endParaRPr lang="pt-PT" dirty="0" smtClean="0"/>
          </a:p>
        </p:txBody>
      </p:sp>
      <p:pic>
        <p:nvPicPr>
          <p:cNvPr id="57651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730" y="5513230"/>
            <a:ext cx="1459042" cy="655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65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960" y="2613146"/>
            <a:ext cx="1877770" cy="998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719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dirty="0"/>
              <a:t>FILTRAGEM NO DOMÍNIO DA FREQUÊNCIA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49116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FILTRAGEM NO DOMÍNIO DA </a:t>
            </a:r>
            <a:r>
              <a:rPr lang="pt-BR" dirty="0" smtClean="0"/>
              <a:t>FREQUÊNCIA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5404"/>
            <a:ext cx="8915399" cy="432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24777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FILTRAGEM NO DOMÍNIO DA </a:t>
            </a:r>
            <a:r>
              <a:rPr lang="pt-BR" dirty="0" smtClean="0"/>
              <a:t>FREQUÊNCIA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pt-BR" dirty="0" smtClean="0"/>
              <a:t>Procedimento:</a:t>
            </a:r>
          </a:p>
          <a:p>
            <a:pPr marL="800100" lvl="1" indent="-342900"/>
            <a:r>
              <a:rPr lang="pt-BR" dirty="0" smtClean="0"/>
              <a:t>Centrar a transformada, multiplicando a imagem por Calcular F(</a:t>
            </a:r>
            <a:r>
              <a:rPr lang="pt-BR" dirty="0" err="1" smtClean="0"/>
              <a:t>u,v</a:t>
            </a:r>
            <a:r>
              <a:rPr lang="pt-BR" dirty="0" smtClean="0"/>
              <a:t>), a </a:t>
            </a:r>
            <a:r>
              <a:rPr lang="pt-BR" dirty="0" err="1" smtClean="0"/>
              <a:t>tranformada</a:t>
            </a:r>
            <a:r>
              <a:rPr lang="pt-BR" dirty="0" smtClean="0"/>
              <a:t> discreta de Fourier da imagem</a:t>
            </a:r>
          </a:p>
          <a:p>
            <a:pPr marL="800100" lvl="1" indent="-342900"/>
            <a:r>
              <a:rPr lang="pt-BR" dirty="0" smtClean="0"/>
              <a:t>Multiplicar F(</a:t>
            </a:r>
            <a:r>
              <a:rPr lang="pt-BR" dirty="0" err="1" smtClean="0"/>
              <a:t>u,v</a:t>
            </a:r>
            <a:r>
              <a:rPr lang="pt-BR" dirty="0" smtClean="0"/>
              <a:t>) por uma função filtro G(</a:t>
            </a:r>
            <a:r>
              <a:rPr lang="pt-BR" dirty="0" err="1" smtClean="0"/>
              <a:t>u,v</a:t>
            </a:r>
            <a:r>
              <a:rPr lang="pt-BR" dirty="0" smtClean="0"/>
              <a:t>)</a:t>
            </a:r>
          </a:p>
          <a:p>
            <a:pPr marL="800100" lvl="1" indent="-342900"/>
            <a:r>
              <a:rPr lang="pt-BR" dirty="0" smtClean="0"/>
              <a:t>Calcular a transformada discreta inversa que produz a nova imagem realçada</a:t>
            </a:r>
          </a:p>
          <a:p>
            <a:pPr marL="800100" lvl="1" indent="-342900"/>
            <a:r>
              <a:rPr lang="pt-BR" dirty="0" smtClean="0"/>
              <a:t>Obter a parte real</a:t>
            </a:r>
          </a:p>
          <a:p>
            <a:pPr marL="800100" lvl="1" indent="-342900"/>
            <a:r>
              <a:rPr lang="pt-BR" dirty="0" smtClean="0"/>
              <a:t>Multiplicar o resultado por </a:t>
            </a:r>
            <a:endParaRPr lang="pt-BR" dirty="0"/>
          </a:p>
          <a:p>
            <a:pPr marL="800100" lvl="1" indent="-342900"/>
            <a:r>
              <a:rPr lang="pt-BR" dirty="0" smtClean="0"/>
              <a:t>Resumindo</a:t>
            </a:r>
          </a:p>
          <a:p>
            <a:pPr marL="1485900" lvl="2" indent="-342900"/>
            <a:r>
              <a:rPr lang="pt-BR" dirty="0" smtClean="0"/>
              <a:t>G(</a:t>
            </a:r>
            <a:r>
              <a:rPr lang="pt-BR" dirty="0" err="1" smtClean="0"/>
              <a:t>u,v</a:t>
            </a:r>
            <a:r>
              <a:rPr lang="pt-BR" dirty="0" smtClean="0"/>
              <a:t>) = H(</a:t>
            </a:r>
            <a:r>
              <a:rPr lang="pt-BR" dirty="0" err="1" smtClean="0"/>
              <a:t>u,v</a:t>
            </a:r>
            <a:r>
              <a:rPr lang="pt-BR" dirty="0" smtClean="0"/>
              <a:t>)F(</a:t>
            </a:r>
            <a:r>
              <a:rPr lang="pt-BR" dirty="0" err="1" smtClean="0"/>
              <a:t>u,v</a:t>
            </a:r>
            <a:r>
              <a:rPr lang="pt-BR" dirty="0" smtClean="0"/>
              <a:t>)</a:t>
            </a:r>
          </a:p>
          <a:p>
            <a:pPr marL="1485900" lvl="2" indent="-342900"/>
            <a:r>
              <a:rPr lang="pt-BR" dirty="0" smtClean="0"/>
              <a:t>Imagem filtrada 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531" y="2216725"/>
            <a:ext cx="912743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525" y="4583944"/>
            <a:ext cx="952500" cy="377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589" y="5680365"/>
            <a:ext cx="1383055" cy="370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72909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FILTRAGEM NO DOMÍNIO DA FREQUÊNCIA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24400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pt-BR" dirty="0" smtClean="0"/>
              <a:t>Filtros passa-baixa (suavização, </a:t>
            </a:r>
            <a:r>
              <a:rPr lang="pt-BR" dirty="0" err="1" smtClean="0"/>
              <a:t>borramento</a:t>
            </a:r>
            <a:r>
              <a:rPr lang="pt-BR" dirty="0" smtClean="0"/>
              <a:t>)</a:t>
            </a:r>
          </a:p>
          <a:p>
            <a:pPr marL="800100" lvl="1" indent="-342900"/>
            <a:r>
              <a:rPr lang="pt-BR" dirty="0" smtClean="0"/>
              <a:t>Preserva as baixas </a:t>
            </a:r>
            <a:r>
              <a:rPr lang="pt-BR" dirty="0" err="1" smtClean="0"/>
              <a:t>frequencias</a:t>
            </a:r>
            <a:r>
              <a:rPr lang="pt-BR" dirty="0" smtClean="0"/>
              <a:t> especiais</a:t>
            </a:r>
          </a:p>
          <a:p>
            <a:pPr marL="800100" lvl="1" indent="-342900"/>
            <a:r>
              <a:rPr lang="pt-BR" dirty="0" smtClean="0"/>
              <a:t>Suprime as altas </a:t>
            </a:r>
            <a:r>
              <a:rPr lang="pt-BR" dirty="0" err="1" smtClean="0"/>
              <a:t>frequencias</a:t>
            </a:r>
            <a:r>
              <a:rPr lang="pt-BR" dirty="0" smtClean="0"/>
              <a:t> espaciais</a:t>
            </a:r>
          </a:p>
          <a:p>
            <a:pPr marL="800100" lvl="1" indent="-342900"/>
            <a:endParaRPr lang="pt-BR" dirty="0"/>
          </a:p>
          <a:p>
            <a:pPr marL="342900" indent="-342900">
              <a:buFont typeface="Arial" pitchFamily="34" charset="0"/>
              <a:buChar char="•"/>
            </a:pPr>
            <a:r>
              <a:rPr lang="pt-BR" dirty="0" smtClean="0"/>
              <a:t>Filtros passa-alta (realce das bordas, aguçamento)</a:t>
            </a:r>
          </a:p>
          <a:p>
            <a:pPr marL="800100" lvl="1" indent="-342900"/>
            <a:r>
              <a:rPr lang="pt-BR" dirty="0" smtClean="0"/>
              <a:t>Preserva as altas </a:t>
            </a:r>
            <a:r>
              <a:rPr lang="pt-BR" dirty="0" err="1" smtClean="0"/>
              <a:t>frequencias</a:t>
            </a:r>
            <a:r>
              <a:rPr lang="pt-BR" dirty="0" smtClean="0"/>
              <a:t> espaciais</a:t>
            </a:r>
          </a:p>
          <a:p>
            <a:pPr marL="800100" lvl="1" indent="-342900"/>
            <a:r>
              <a:rPr lang="pt-BR" dirty="0" smtClean="0"/>
              <a:t>Suprime as baixas </a:t>
            </a:r>
            <a:r>
              <a:rPr lang="pt-BR" dirty="0" err="1" smtClean="0"/>
              <a:t>frequencias</a:t>
            </a:r>
            <a:r>
              <a:rPr lang="pt-BR" dirty="0" smtClean="0"/>
              <a:t> espaciais</a:t>
            </a:r>
          </a:p>
          <a:p>
            <a:pPr marL="800100" lvl="1" indent="-342900"/>
            <a:endParaRPr lang="pt-BR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pt-BR" dirty="0" smtClean="0"/>
              <a:t>Filtros passa-faixa (restauração de imagens)</a:t>
            </a:r>
          </a:p>
          <a:p>
            <a:pPr marL="800100" lvl="1" indent="-342900"/>
            <a:r>
              <a:rPr lang="pt-BR" dirty="0" smtClean="0"/>
              <a:t>Preserva </a:t>
            </a:r>
            <a:r>
              <a:rPr lang="pt-BR" dirty="0" err="1" smtClean="0"/>
              <a:t>frequencias</a:t>
            </a:r>
            <a:r>
              <a:rPr lang="pt-BR" dirty="0" smtClean="0"/>
              <a:t> espaciais específicas </a:t>
            </a:r>
          </a:p>
          <a:p>
            <a:pPr marL="800100" lvl="1" indent="-342900"/>
            <a:r>
              <a:rPr lang="pt-BR" dirty="0" smtClean="0"/>
              <a:t>Suprime outras </a:t>
            </a:r>
            <a:r>
              <a:rPr lang="pt-BR" dirty="0" err="1" smtClean="0"/>
              <a:t>frequencias</a:t>
            </a:r>
            <a:r>
              <a:rPr lang="pt-BR" dirty="0" smtClean="0"/>
              <a:t> espaciais</a:t>
            </a:r>
          </a:p>
          <a:p>
            <a:pPr marL="342900" indent="-342900"/>
            <a:endParaRPr lang="pt-BR" dirty="0" smtClean="0"/>
          </a:p>
          <a:p>
            <a:pPr marL="342900" indent="-342900"/>
            <a:r>
              <a:rPr lang="pt-BR" dirty="0" smtClean="0"/>
              <a:t>Baixas </a:t>
            </a:r>
            <a:r>
              <a:rPr lang="pt-BR" dirty="0" err="1" smtClean="0"/>
              <a:t>frequencias</a:t>
            </a:r>
            <a:r>
              <a:rPr lang="pt-BR" dirty="0" smtClean="0"/>
              <a:t>: área de suavização</a:t>
            </a:r>
          </a:p>
          <a:p>
            <a:pPr marL="342900" indent="-342900"/>
            <a:r>
              <a:rPr lang="pt-BR" dirty="0" smtClean="0"/>
              <a:t>Altas </a:t>
            </a:r>
            <a:r>
              <a:rPr lang="pt-BR" dirty="0" err="1" smtClean="0"/>
              <a:t>frequencias</a:t>
            </a:r>
            <a:r>
              <a:rPr lang="pt-BR" dirty="0" smtClean="0"/>
              <a:t>: detalhes, como bordas e ruídos</a:t>
            </a:r>
          </a:p>
          <a:p>
            <a:pPr marL="342900" indent="-342900"/>
            <a:endParaRPr lang="pt-BR" dirty="0"/>
          </a:p>
          <a:p>
            <a:pPr marL="342900" indent="-342900"/>
            <a:endParaRPr lang="pt-BR" dirty="0" smtClean="0"/>
          </a:p>
          <a:p>
            <a:pPr marL="800100" lvl="1" indent="-342900"/>
            <a:endParaRPr lang="pt-BR" dirty="0" smtClean="0"/>
          </a:p>
          <a:p>
            <a:pPr marL="342900" indent="-342900">
              <a:buFont typeface="Arial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09492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FILTRAGEM NO DOMÍNIO DA FREQUÊNCIA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58" y="2590800"/>
            <a:ext cx="2743200" cy="3620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843" y="2590800"/>
            <a:ext cx="2755813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709" y="2646217"/>
            <a:ext cx="2725008" cy="3601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41886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914400"/>
            <a:ext cx="6287115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261171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Filtro ideal (passa-baixa)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pt-BR" dirty="0" smtClean="0"/>
              <a:t>Um filtro ideal passa-baixa é definido por:</a:t>
            </a:r>
          </a:p>
          <a:p>
            <a:pPr marL="342900" indent="-342900">
              <a:buFont typeface="Arial" pitchFamily="34" charset="0"/>
              <a:buChar char="•"/>
            </a:pPr>
            <a:endParaRPr lang="pt-BR" dirty="0"/>
          </a:p>
          <a:p>
            <a:pPr marL="342900" indent="-342900">
              <a:buFont typeface="Arial" pitchFamily="34" charset="0"/>
              <a:buChar char="•"/>
            </a:pPr>
            <a:endParaRPr lang="pt-BR" dirty="0" smtClean="0"/>
          </a:p>
          <a:p>
            <a:pPr marL="342900" indent="-342900">
              <a:buFont typeface="Arial" pitchFamily="34" charset="0"/>
              <a:buChar char="•"/>
            </a:pPr>
            <a:endParaRPr lang="pt-BR" dirty="0"/>
          </a:p>
          <a:p>
            <a:pPr marL="342900" indent="-342900">
              <a:buFont typeface="Arial" pitchFamily="34" charset="0"/>
              <a:buChar char="•"/>
            </a:pPr>
            <a:endParaRPr lang="pt-BR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pt-BR" dirty="0" smtClean="0"/>
              <a:t>Onde D</a:t>
            </a:r>
            <a:r>
              <a:rPr lang="pt-BR" sz="1500" dirty="0" smtClean="0"/>
              <a:t>0</a:t>
            </a:r>
            <a:r>
              <a:rPr lang="pt-BR" dirty="0" smtClean="0"/>
              <a:t> é um valor não negativo específico e D(</a:t>
            </a:r>
            <a:r>
              <a:rPr lang="pt-BR" dirty="0" err="1" smtClean="0"/>
              <a:t>u,v</a:t>
            </a:r>
            <a:r>
              <a:rPr lang="pt-BR" dirty="0" smtClean="0"/>
              <a:t>) é a distância do ponto (</a:t>
            </a:r>
            <a:r>
              <a:rPr lang="pt-BR" dirty="0" err="1" smtClean="0"/>
              <a:t>u,v</a:t>
            </a:r>
            <a:r>
              <a:rPr lang="pt-BR" dirty="0" smtClean="0"/>
              <a:t>) à origem do plano da </a:t>
            </a:r>
            <a:r>
              <a:rPr lang="pt-BR" dirty="0" err="1" smtClean="0"/>
              <a:t>frequencia</a:t>
            </a:r>
            <a:r>
              <a:rPr lang="pt-BR" dirty="0" smtClean="0"/>
              <a:t>:</a:t>
            </a:r>
          </a:p>
          <a:p>
            <a:pPr marL="342900" indent="-342900">
              <a:buFont typeface="Arial" pitchFamily="34" charset="0"/>
              <a:buChar char="•"/>
            </a:pPr>
            <a:endParaRPr lang="pt-BR" dirty="0"/>
          </a:p>
          <a:p>
            <a:pPr marL="342900" indent="-342900">
              <a:buFont typeface="Arial" pitchFamily="34" charset="0"/>
              <a:buChar char="•"/>
            </a:pPr>
            <a:endParaRPr lang="pt-BR" dirty="0" smtClean="0"/>
          </a:p>
          <a:p>
            <a:pPr marL="342900" indent="-342900">
              <a:buFont typeface="Arial" pitchFamily="34" charset="0"/>
              <a:buChar char="•"/>
            </a:pPr>
            <a:endParaRPr lang="pt-BR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pt-BR" dirty="0" smtClean="0"/>
              <a:t>O centro do plano da </a:t>
            </a:r>
            <a:r>
              <a:rPr lang="pt-BR" dirty="0" err="1" smtClean="0"/>
              <a:t>frequencia</a:t>
            </a:r>
            <a:r>
              <a:rPr lang="pt-BR" dirty="0" smtClean="0"/>
              <a:t>: (</a:t>
            </a:r>
            <a:r>
              <a:rPr lang="pt-BR" dirty="0" err="1" smtClean="0"/>
              <a:t>u,v</a:t>
            </a:r>
            <a:r>
              <a:rPr lang="pt-BR" dirty="0" smtClean="0"/>
              <a:t>)=(m/2,n/2)</a:t>
            </a:r>
            <a:endParaRPr lang="pt-BR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492" y="2128976"/>
            <a:ext cx="5734050" cy="1592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048" y="4800600"/>
            <a:ext cx="4257675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21541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Filtro ideal (passa-baixa)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667000"/>
            <a:ext cx="88392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20468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Filtro ideal (passa-baixa)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pt-BR" dirty="0" smtClean="0"/>
              <a:t>Todas as frequências dentro do círculo de raio D</a:t>
            </a:r>
            <a:r>
              <a:rPr lang="pt-BR" sz="1000" dirty="0" smtClean="0"/>
              <a:t>0</a:t>
            </a:r>
            <a:r>
              <a:rPr lang="pt-BR" dirty="0" smtClean="0"/>
              <a:t> são passadas sem atenuação </a:t>
            </a:r>
          </a:p>
          <a:p>
            <a:pPr marL="342900" indent="-342900">
              <a:buFont typeface="Arial" pitchFamily="34" charset="0"/>
              <a:buChar char="•"/>
            </a:pPr>
            <a:endParaRPr lang="pt-BR" dirty="0"/>
          </a:p>
          <a:p>
            <a:pPr marL="342900" indent="-342900">
              <a:buFont typeface="Arial" pitchFamily="34" charset="0"/>
              <a:buChar char="•"/>
            </a:pPr>
            <a:r>
              <a:rPr lang="pt-BR" dirty="0" smtClean="0"/>
              <a:t>Todas as frequências fora deste círculo são completamente atenuadas</a:t>
            </a:r>
          </a:p>
          <a:p>
            <a:pPr marL="342900" indent="-342900">
              <a:buFont typeface="Arial" pitchFamily="34" charset="0"/>
              <a:buChar char="•"/>
            </a:pPr>
            <a:endParaRPr lang="pt-BR" dirty="0"/>
          </a:p>
          <a:p>
            <a:pPr marL="342900" indent="-342900">
              <a:buFont typeface="Arial" pitchFamily="34" charset="0"/>
              <a:buChar char="•"/>
            </a:pPr>
            <a:r>
              <a:rPr lang="pt-BR" dirty="0" smtClean="0"/>
              <a:t>Frequência de corte: ponto de transição entre H(</a:t>
            </a:r>
            <a:r>
              <a:rPr lang="pt-BR" dirty="0" err="1" smtClean="0"/>
              <a:t>u,v</a:t>
            </a:r>
            <a:r>
              <a:rPr lang="pt-BR" dirty="0" smtClean="0"/>
              <a:t>)=1 e H(</a:t>
            </a:r>
            <a:r>
              <a:rPr lang="pt-BR" dirty="0" err="1" smtClean="0"/>
              <a:t>u,v</a:t>
            </a:r>
            <a:r>
              <a:rPr lang="pt-BR" dirty="0" smtClean="0"/>
              <a:t>)=0, neste exemplo ela é definida por (</a:t>
            </a:r>
            <a:r>
              <a:rPr lang="pt-BR" smtClean="0"/>
              <a:t>D</a:t>
            </a:r>
            <a:r>
              <a:rPr lang="pt-BR" sz="1000" smtClean="0"/>
              <a:t>0</a:t>
            </a:r>
            <a:r>
              <a:rPr lang="pt-BR" smtClean="0"/>
              <a:t>)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3628637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Filtros </a:t>
            </a:r>
            <a:r>
              <a:rPr lang="pt-BR" dirty="0"/>
              <a:t>suaves</a:t>
            </a:r>
            <a:r>
              <a:rPr lang="pt-BR" dirty="0" smtClean="0"/>
              <a:t> passa-baixa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5029200"/>
          </a:xfrm>
        </p:spPr>
        <p:txBody>
          <a:bodyPr>
            <a:norm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pt-BR" dirty="0" smtClean="0"/>
              <a:t>Filtro de </a:t>
            </a:r>
            <a:r>
              <a:rPr lang="pt-BR" dirty="0" err="1" smtClean="0"/>
              <a:t>butterworth</a:t>
            </a:r>
            <a:endParaRPr lang="pt-BR" dirty="0" smtClean="0"/>
          </a:p>
          <a:p>
            <a:pPr marL="342900" indent="-342900">
              <a:buFont typeface="Arial" pitchFamily="34" charset="0"/>
              <a:buChar char="•"/>
            </a:pPr>
            <a:endParaRPr lang="pt-BR" dirty="0"/>
          </a:p>
          <a:p>
            <a:pPr marL="342900" indent="-342900">
              <a:buFont typeface="Arial" pitchFamily="34" charset="0"/>
              <a:buChar char="•"/>
            </a:pPr>
            <a:endParaRPr lang="pt-BR" dirty="0" smtClean="0"/>
          </a:p>
          <a:p>
            <a:pPr marL="342900" indent="-342900">
              <a:buFont typeface="Arial" pitchFamily="34" charset="0"/>
              <a:buChar char="•"/>
            </a:pPr>
            <a:endParaRPr lang="pt-BR" dirty="0"/>
          </a:p>
          <a:p>
            <a:r>
              <a:rPr lang="pt-BR" dirty="0" smtClean="0"/>
              <a:t>      </a:t>
            </a:r>
          </a:p>
          <a:p>
            <a:pPr marL="342900" indent="-342900">
              <a:buFont typeface="Arial" pitchFamily="34" charset="0"/>
              <a:buChar char="•"/>
            </a:pPr>
            <a:endParaRPr lang="pt-BR" dirty="0"/>
          </a:p>
          <a:p>
            <a:pPr marL="342900" indent="-342900">
              <a:buFont typeface="Arial" pitchFamily="34" charset="0"/>
              <a:buChar char="•"/>
            </a:pPr>
            <a:endParaRPr lang="pt-BR" dirty="0" smtClean="0"/>
          </a:p>
          <a:p>
            <a:pPr marL="342900" indent="-342900">
              <a:buFont typeface="Arial" pitchFamily="34" charset="0"/>
              <a:buChar char="•"/>
            </a:pPr>
            <a:endParaRPr lang="pt-BR" dirty="0" smtClean="0"/>
          </a:p>
          <a:p>
            <a:pPr marL="342900" indent="-342900">
              <a:buFont typeface="Arial" pitchFamily="34" charset="0"/>
              <a:buChar char="•"/>
            </a:pPr>
            <a:endParaRPr lang="pt-BR" dirty="0"/>
          </a:p>
          <a:p>
            <a:r>
              <a:rPr lang="pt-BR" sz="1500" dirty="0" smtClean="0"/>
              <a:t>     Função do Filtro </a:t>
            </a:r>
            <a:r>
              <a:rPr lang="pt-BR" dirty="0" smtClean="0"/>
              <a:t>          </a:t>
            </a:r>
            <a:r>
              <a:rPr lang="pt-BR" sz="1500" dirty="0" err="1" smtClean="0"/>
              <a:t>Filtro</a:t>
            </a:r>
            <a:r>
              <a:rPr lang="pt-BR" sz="1500" dirty="0" smtClean="0"/>
              <a:t> como imagem                        Seção Radial de                              					</a:t>
            </a:r>
            <a:r>
              <a:rPr lang="pt-BR" sz="1500" dirty="0"/>
              <a:t>	</a:t>
            </a:r>
            <a:r>
              <a:rPr lang="pt-BR" sz="1500" dirty="0" smtClean="0"/>
              <a:t>          1 a 4</a:t>
            </a:r>
            <a:endParaRPr lang="pt-BR" sz="1500" dirty="0"/>
          </a:p>
          <a:p>
            <a:endParaRPr lang="pt-BR" dirty="0" smtClean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286000"/>
            <a:ext cx="3956131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269676"/>
            <a:ext cx="8001000" cy="254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2592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Função seno e cosseno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pt-BR" dirty="0" smtClean="0"/>
              <a:t>As funções seno e cosseno possuem amplitude igual a 1</a:t>
            </a:r>
          </a:p>
          <a:p>
            <a:endParaRPr lang="pt-BR" dirty="0"/>
          </a:p>
          <a:p>
            <a:pPr marL="342900" indent="-342900">
              <a:buFont typeface="Arial" pitchFamily="34" charset="0"/>
              <a:buChar char="•"/>
            </a:pPr>
            <a:r>
              <a:rPr lang="pt-BR" dirty="0" smtClean="0"/>
              <a:t>Multiplicando por uma constante a </a:t>
            </a:r>
            <a:r>
              <a:rPr lang="pt-BR" b="0" i="1" dirty="0"/>
              <a:t>∈ </a:t>
            </a:r>
            <a:r>
              <a:rPr lang="pt-BR" b="0" dirty="0"/>
              <a:t>I</a:t>
            </a:r>
            <a:r>
              <a:rPr lang="pt-BR" b="0" dirty="0" smtClean="0"/>
              <a:t>R</a:t>
            </a:r>
            <a:r>
              <a:rPr lang="pt-BR" dirty="0" smtClean="0"/>
              <a:t> troca os valores das funções para </a:t>
            </a:r>
            <a:r>
              <a:rPr lang="pt-BR" i="1" dirty="0" smtClean="0"/>
              <a:t>± a </a:t>
            </a:r>
            <a:r>
              <a:rPr lang="pt-BR" i="1" smtClean="0"/>
              <a:t>e amplitude </a:t>
            </a:r>
            <a:r>
              <a:rPr lang="pt-BR" i="1" dirty="0" smtClean="0"/>
              <a:t>a</a:t>
            </a:r>
            <a:r>
              <a:rPr lang="pt-BR" b="0" i="1" dirty="0" smtClean="0"/>
              <a:t>. </a:t>
            </a:r>
          </a:p>
          <a:p>
            <a:pPr marL="800100" lvl="1" indent="-342900"/>
            <a:r>
              <a:rPr lang="pt-BR" b="0" i="1" dirty="0" err="1" smtClean="0"/>
              <a:t>a·</a:t>
            </a:r>
            <a:r>
              <a:rPr lang="pt-BR" b="0" dirty="0" err="1" smtClean="0"/>
              <a:t>cos</a:t>
            </a:r>
            <a:r>
              <a:rPr lang="pt-BR" b="0" dirty="0" smtClean="0"/>
              <a:t>(</a:t>
            </a:r>
            <a:r>
              <a:rPr lang="el-GR" b="0" i="1" dirty="0"/>
              <a:t>ω</a:t>
            </a:r>
            <a:r>
              <a:rPr lang="pt-BR" b="0" i="1" dirty="0"/>
              <a:t>x</a:t>
            </a:r>
            <a:r>
              <a:rPr lang="pt-BR" b="0" dirty="0"/>
              <a:t>) </a:t>
            </a:r>
            <a:endParaRPr lang="pt-BR" dirty="0"/>
          </a:p>
          <a:p>
            <a:pPr marL="800100" lvl="1" indent="-342900"/>
            <a:r>
              <a:rPr lang="pt-BR" b="0" i="1" dirty="0" err="1" smtClean="0"/>
              <a:t>a·</a:t>
            </a:r>
            <a:r>
              <a:rPr lang="pt-BR" b="0" dirty="0" err="1" smtClean="0"/>
              <a:t>sin</a:t>
            </a:r>
            <a:r>
              <a:rPr lang="pt-BR" b="0" dirty="0" smtClean="0"/>
              <a:t>(</a:t>
            </a:r>
            <a:r>
              <a:rPr lang="el-GR" b="0" i="1" dirty="0"/>
              <a:t>ω</a:t>
            </a:r>
            <a:r>
              <a:rPr lang="pt-BR" b="0" i="1" dirty="0"/>
              <a:t>x</a:t>
            </a:r>
            <a:r>
              <a:rPr lang="pt-BR" b="0" dirty="0" smtClean="0"/>
              <a:t>)</a:t>
            </a:r>
          </a:p>
          <a:p>
            <a:pPr marL="800100" lvl="1" indent="-342900"/>
            <a:endParaRPr lang="pt-BR" dirty="0"/>
          </a:p>
          <a:p>
            <a:pPr marL="342900" indent="-342900">
              <a:buFont typeface="Arial" pitchFamily="34" charset="0"/>
              <a:buChar char="•"/>
            </a:pPr>
            <a:r>
              <a:rPr lang="pt-BR" dirty="0" smtClean="0"/>
              <a:t>A Frequência </a:t>
            </a:r>
            <a:r>
              <a:rPr lang="pt-BR" i="1" dirty="0" smtClean="0"/>
              <a:t>f</a:t>
            </a:r>
            <a:r>
              <a:rPr lang="pt-BR" dirty="0" smtClean="0"/>
              <a:t> é igual:</a:t>
            </a:r>
          </a:p>
          <a:p>
            <a:pPr marL="342900" indent="-342900">
              <a:buFont typeface="Arial" pitchFamily="34" charset="0"/>
              <a:buChar char="•"/>
            </a:pPr>
            <a:endParaRPr lang="pt-BR" dirty="0" smtClean="0"/>
          </a:p>
          <a:p>
            <a:pPr marL="800100" lvl="1" indent="-342900"/>
            <a:endParaRPr lang="pt-BR" dirty="0"/>
          </a:p>
        </p:txBody>
      </p:sp>
      <p:pic>
        <p:nvPicPr>
          <p:cNvPr id="577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561" y="5137597"/>
            <a:ext cx="6181725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321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Filtros suaves passa-baixa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pt-BR" dirty="0"/>
              <a:t>Filtro de </a:t>
            </a:r>
            <a:r>
              <a:rPr lang="pt-BR" dirty="0" err="1" smtClean="0"/>
              <a:t>butterworth</a:t>
            </a:r>
            <a:r>
              <a:rPr lang="pt-BR" dirty="0" smtClean="0"/>
              <a:t>:</a:t>
            </a:r>
          </a:p>
          <a:p>
            <a:pPr marL="800100" lvl="1" indent="-342900"/>
            <a:r>
              <a:rPr lang="pt-BR" dirty="0" smtClean="0"/>
              <a:t>A </a:t>
            </a:r>
            <a:r>
              <a:rPr lang="pt-BR" dirty="0"/>
              <a:t>frequência de corte (</a:t>
            </a:r>
            <a:r>
              <a:rPr lang="pt-BR" dirty="0" smtClean="0"/>
              <a:t>D</a:t>
            </a:r>
            <a:r>
              <a:rPr lang="pt-BR" sz="1100" dirty="0" smtClean="0"/>
              <a:t>0</a:t>
            </a:r>
            <a:r>
              <a:rPr lang="pt-BR" dirty="0" smtClean="0"/>
              <a:t>) </a:t>
            </a:r>
            <a:r>
              <a:rPr lang="pt-BR" dirty="0"/>
              <a:t>define o valor </a:t>
            </a:r>
            <a:r>
              <a:rPr lang="pt-BR" dirty="0" smtClean="0"/>
              <a:t>onde a </a:t>
            </a:r>
            <a:r>
              <a:rPr lang="pt-BR" dirty="0"/>
              <a:t>amplitude do espectro é reduzida em 50</a:t>
            </a:r>
            <a:r>
              <a:rPr lang="pt-BR" dirty="0" smtClean="0"/>
              <a:t>%</a:t>
            </a:r>
          </a:p>
          <a:p>
            <a:pPr marL="800100" lvl="1" indent="-342900"/>
            <a:endParaRPr lang="pt-BR" dirty="0"/>
          </a:p>
          <a:p>
            <a:pPr marL="800100" lvl="1" indent="-342900"/>
            <a:r>
              <a:rPr lang="pt-BR" dirty="0" smtClean="0"/>
              <a:t>As </a:t>
            </a:r>
            <a:r>
              <a:rPr lang="pt-BR" dirty="0"/>
              <a:t>altas-frequências são cada vez </a:t>
            </a:r>
            <a:r>
              <a:rPr lang="pt-BR" dirty="0" smtClean="0"/>
              <a:t>mais </a:t>
            </a:r>
            <a:r>
              <a:rPr lang="pt-BR" dirty="0"/>
              <a:t>atenuadas </a:t>
            </a:r>
            <a:r>
              <a:rPr lang="pt-BR" dirty="0" smtClean="0"/>
              <a:t>na imagem </a:t>
            </a:r>
            <a:r>
              <a:rPr lang="pt-BR" dirty="0"/>
              <a:t>a medida que </a:t>
            </a:r>
            <a:r>
              <a:rPr lang="pt-BR" dirty="0" smtClean="0"/>
              <a:t>são maiores </a:t>
            </a:r>
            <a:r>
              <a:rPr lang="pt-BR" dirty="0"/>
              <a:t>que D</a:t>
            </a:r>
            <a:r>
              <a:rPr lang="pt-BR" sz="1100" dirty="0"/>
              <a:t>0</a:t>
            </a:r>
            <a:r>
              <a:rPr lang="pt-BR" dirty="0" smtClean="0"/>
              <a:t>, </a:t>
            </a:r>
            <a:r>
              <a:rPr lang="pt-BR" dirty="0"/>
              <a:t>ou seja, o filtro </a:t>
            </a:r>
            <a:r>
              <a:rPr lang="pt-BR" dirty="0" smtClean="0"/>
              <a:t>possui transição </a:t>
            </a:r>
            <a:r>
              <a:rPr lang="pt-BR" dirty="0"/>
              <a:t>mais suave que o filtro </a:t>
            </a:r>
            <a:r>
              <a:rPr lang="pt-BR" dirty="0" smtClean="0"/>
              <a:t>ideal</a:t>
            </a:r>
          </a:p>
          <a:p>
            <a:pPr marL="800100" lvl="1" indent="-342900"/>
            <a:endParaRPr lang="pt-BR" dirty="0"/>
          </a:p>
          <a:p>
            <a:pPr marL="800100" lvl="1" indent="-342900"/>
            <a:r>
              <a:rPr lang="pt-BR" dirty="0" smtClean="0"/>
              <a:t>O </a:t>
            </a:r>
            <a:r>
              <a:rPr lang="pt-BR" dirty="0"/>
              <a:t>valor de n (ordem do filtro) determina </a:t>
            </a:r>
            <a:r>
              <a:rPr lang="pt-BR" dirty="0" smtClean="0"/>
              <a:t>a “suavidade</a:t>
            </a:r>
            <a:r>
              <a:rPr lang="pt-BR" dirty="0"/>
              <a:t>” do </a:t>
            </a:r>
            <a:r>
              <a:rPr lang="pt-BR" dirty="0" smtClean="0"/>
              <a:t>filtro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49132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-59710"/>
            <a:ext cx="5791200" cy="1371600"/>
          </a:xfrm>
        </p:spPr>
        <p:txBody>
          <a:bodyPr/>
          <a:lstStyle/>
          <a:p>
            <a:r>
              <a:rPr lang="pt-BR" dirty="0"/>
              <a:t>Filtros suaves passa-baixa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19200"/>
            <a:ext cx="7620000" cy="4906963"/>
          </a:xfrm>
        </p:spPr>
        <p:txBody>
          <a:bodyPr/>
          <a:lstStyle/>
          <a:p>
            <a:r>
              <a:rPr lang="pt-BR" dirty="0" smtClean="0"/>
              <a:t>           Filtro PB Ideal                          Filtro PB </a:t>
            </a:r>
            <a:r>
              <a:rPr lang="pt-BR" dirty="0" err="1" smtClean="0"/>
              <a:t>Butterworth</a:t>
            </a:r>
            <a:endParaRPr lang="pt-BR" dirty="0"/>
          </a:p>
          <a:p>
            <a:endParaRPr lang="pt-BR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99014"/>
            <a:ext cx="7429500" cy="5170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87644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Filtros suaves </a:t>
            </a:r>
            <a:r>
              <a:rPr lang="pt-BR" dirty="0" smtClean="0"/>
              <a:t>passa-baixa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953000"/>
          </a:xfrm>
        </p:spPr>
        <p:txBody>
          <a:bodyPr>
            <a:norm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pt-BR" dirty="0"/>
              <a:t>Filtro </a:t>
            </a:r>
            <a:r>
              <a:rPr lang="pt-BR" dirty="0" smtClean="0"/>
              <a:t>Gaussiano:</a:t>
            </a:r>
            <a:endParaRPr lang="pt-BR" dirty="0"/>
          </a:p>
          <a:p>
            <a:pPr marL="342900" indent="-342900">
              <a:buFont typeface="Arial" pitchFamily="34" charset="0"/>
              <a:buChar char="•"/>
            </a:pPr>
            <a:endParaRPr lang="pt-BR" dirty="0"/>
          </a:p>
          <a:p>
            <a:pPr marL="342900" indent="-342900">
              <a:buFont typeface="Arial" pitchFamily="34" charset="0"/>
              <a:buChar char="•"/>
            </a:pPr>
            <a:endParaRPr lang="pt-BR" dirty="0"/>
          </a:p>
          <a:p>
            <a:pPr marL="342900" indent="-342900">
              <a:buFont typeface="Arial" pitchFamily="34" charset="0"/>
              <a:buChar char="•"/>
            </a:pPr>
            <a:endParaRPr lang="pt-BR" dirty="0"/>
          </a:p>
          <a:p>
            <a:r>
              <a:rPr lang="pt-BR" dirty="0"/>
              <a:t>      </a:t>
            </a:r>
          </a:p>
          <a:p>
            <a:pPr marL="342900" indent="-342900">
              <a:buFont typeface="Arial" pitchFamily="34" charset="0"/>
              <a:buChar char="•"/>
            </a:pPr>
            <a:endParaRPr lang="pt-BR" dirty="0"/>
          </a:p>
          <a:p>
            <a:pPr marL="342900" indent="-342900">
              <a:buFont typeface="Arial" pitchFamily="34" charset="0"/>
              <a:buChar char="•"/>
            </a:pPr>
            <a:endParaRPr lang="pt-BR" dirty="0"/>
          </a:p>
          <a:p>
            <a:pPr marL="342900" indent="-342900">
              <a:buFont typeface="Arial" pitchFamily="34" charset="0"/>
              <a:buChar char="•"/>
            </a:pPr>
            <a:endParaRPr lang="pt-BR" dirty="0"/>
          </a:p>
          <a:p>
            <a:pPr marL="342900" indent="-342900">
              <a:buFont typeface="Arial" pitchFamily="34" charset="0"/>
              <a:buChar char="•"/>
            </a:pPr>
            <a:endParaRPr lang="pt-BR" dirty="0"/>
          </a:p>
          <a:p>
            <a:r>
              <a:rPr lang="pt-BR" dirty="0"/>
              <a:t>     </a:t>
            </a:r>
            <a:r>
              <a:rPr lang="pt-BR" sz="1500" dirty="0"/>
              <a:t>Função do Filtro           </a:t>
            </a:r>
            <a:r>
              <a:rPr lang="pt-BR" sz="1500" dirty="0" err="1"/>
              <a:t>Filtro</a:t>
            </a:r>
            <a:r>
              <a:rPr lang="pt-BR" sz="1500" dirty="0"/>
              <a:t> como imagem                        Seção Radial de                              						          1 a </a:t>
            </a:r>
            <a:r>
              <a:rPr lang="pt-BR" sz="1500" dirty="0" smtClean="0"/>
              <a:t>4</a:t>
            </a:r>
            <a:endParaRPr lang="pt-BR" sz="1500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20" y="3094180"/>
            <a:ext cx="8077200" cy="2621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2606977"/>
              </p:ext>
            </p:extLst>
          </p:nvPr>
        </p:nvGraphicFramePr>
        <p:xfrm>
          <a:off x="990600" y="2143267"/>
          <a:ext cx="5272087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3" name="Equation" r:id="rId4" imgW="1968500" imgH="355600" progId="Equation.3">
                  <p:embed/>
                </p:oleObj>
              </mc:Choice>
              <mc:Fallback>
                <p:oleObj name="Equation" r:id="rId4" imgW="19685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143267"/>
                        <a:ext cx="5272087" cy="950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19644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Filtros suaves passa-baixa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pt-BR" dirty="0"/>
              <a:t>Filtro </a:t>
            </a:r>
            <a:r>
              <a:rPr lang="pt-BR" dirty="0" smtClean="0"/>
              <a:t>Gaussiano:</a:t>
            </a:r>
          </a:p>
          <a:p>
            <a:pPr marL="800100" lvl="1" indent="-342900"/>
            <a:endParaRPr lang="pt-BR" dirty="0"/>
          </a:p>
          <a:p>
            <a:pPr marL="800100" lvl="1" indent="-342900"/>
            <a:r>
              <a:rPr lang="pt-BR" dirty="0" smtClean="0"/>
              <a:t>A </a:t>
            </a:r>
            <a:r>
              <a:rPr lang="pt-BR" dirty="0"/>
              <a:t>frequência de corte (</a:t>
            </a:r>
            <a:r>
              <a:rPr lang="pt-BR" dirty="0" smtClean="0"/>
              <a:t>D</a:t>
            </a:r>
            <a:r>
              <a:rPr lang="pt-BR" sz="1000" dirty="0" smtClean="0"/>
              <a:t>0</a:t>
            </a:r>
            <a:r>
              <a:rPr lang="pt-BR" dirty="0" smtClean="0"/>
              <a:t>) define </a:t>
            </a:r>
            <a:r>
              <a:rPr lang="pt-BR" dirty="0"/>
              <a:t>o valor onde </a:t>
            </a:r>
            <a:r>
              <a:rPr lang="pt-BR" dirty="0" smtClean="0"/>
              <a:t>a amplitude </a:t>
            </a:r>
            <a:r>
              <a:rPr lang="pt-BR" dirty="0"/>
              <a:t>do espectro é reduzida em </a:t>
            </a:r>
            <a:r>
              <a:rPr lang="pt-BR" dirty="0" smtClean="0"/>
              <a:t>60,7%</a:t>
            </a:r>
          </a:p>
          <a:p>
            <a:pPr marL="800100" lvl="1" indent="-342900"/>
            <a:endParaRPr lang="pt-BR" dirty="0"/>
          </a:p>
          <a:p>
            <a:pPr marL="800100" lvl="1" indent="-342900"/>
            <a:r>
              <a:rPr lang="pt-BR" dirty="0" smtClean="0"/>
              <a:t>Altas-frequências </a:t>
            </a:r>
            <a:r>
              <a:rPr lang="pt-BR" dirty="0"/>
              <a:t>são cada vez mais </a:t>
            </a:r>
            <a:r>
              <a:rPr lang="pt-BR" dirty="0" smtClean="0"/>
              <a:t>atenuadas na </a:t>
            </a:r>
            <a:r>
              <a:rPr lang="pt-BR" dirty="0"/>
              <a:t>imagem a medida que são maiores que </a:t>
            </a:r>
            <a:r>
              <a:rPr lang="pt-BR" dirty="0" smtClean="0"/>
              <a:t>D</a:t>
            </a:r>
            <a:r>
              <a:rPr lang="pt-BR" sz="1000" dirty="0" smtClean="0"/>
              <a:t>0</a:t>
            </a:r>
            <a:r>
              <a:rPr lang="pt-BR" dirty="0" smtClean="0"/>
              <a:t> ,ou</a:t>
            </a:r>
            <a:r>
              <a:rPr lang="pt-BR" dirty="0"/>
              <a:t> </a:t>
            </a:r>
            <a:r>
              <a:rPr lang="pt-BR" dirty="0" smtClean="0"/>
              <a:t>seja</a:t>
            </a:r>
            <a:r>
              <a:rPr lang="pt-BR" dirty="0"/>
              <a:t>, o filtro </a:t>
            </a:r>
            <a:r>
              <a:rPr lang="pt-BR" dirty="0" smtClean="0"/>
              <a:t>possui transição </a:t>
            </a:r>
            <a:r>
              <a:rPr lang="pt-BR" dirty="0"/>
              <a:t>mais suave que </a:t>
            </a:r>
            <a:r>
              <a:rPr lang="pt-BR" dirty="0" smtClean="0"/>
              <a:t>o filtro ideal;</a:t>
            </a:r>
          </a:p>
          <a:p>
            <a:pPr marL="800100" lvl="1" indent="-342900"/>
            <a:endParaRPr lang="pt-BR" dirty="0"/>
          </a:p>
          <a:p>
            <a:pPr marL="800100" lvl="1" indent="-342900"/>
            <a:r>
              <a:rPr lang="pt-BR" dirty="0" smtClean="0"/>
              <a:t>O </a:t>
            </a:r>
            <a:r>
              <a:rPr lang="pt-BR" dirty="0"/>
              <a:t>filtro Gaussiano pode ser bem mais suave </a:t>
            </a:r>
            <a:r>
              <a:rPr lang="pt-BR" dirty="0" smtClean="0"/>
              <a:t>que o </a:t>
            </a:r>
            <a:r>
              <a:rPr lang="pt-BR" dirty="0"/>
              <a:t>filtro </a:t>
            </a:r>
            <a:r>
              <a:rPr lang="pt-BR" dirty="0" err="1"/>
              <a:t>Butterworth</a:t>
            </a:r>
            <a:endParaRPr lang="pt-BR" dirty="0"/>
          </a:p>
          <a:p>
            <a:pPr marL="342900" indent="-342900">
              <a:buFont typeface="Arial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561751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7964" y="-59710"/>
            <a:ext cx="5791200" cy="1371600"/>
          </a:xfrm>
        </p:spPr>
        <p:txBody>
          <a:bodyPr/>
          <a:lstStyle/>
          <a:p>
            <a:r>
              <a:rPr lang="pt-BR" dirty="0"/>
              <a:t>Filtros suaves passa-baixa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43000"/>
            <a:ext cx="7620000" cy="4983163"/>
          </a:xfrm>
        </p:spPr>
        <p:txBody>
          <a:bodyPr/>
          <a:lstStyle/>
          <a:p>
            <a:r>
              <a:rPr lang="pt-BR" dirty="0" smtClean="0"/>
              <a:t>       Filtro </a:t>
            </a:r>
            <a:r>
              <a:rPr lang="pt-BR" dirty="0"/>
              <a:t>PB </a:t>
            </a:r>
            <a:r>
              <a:rPr lang="pt-BR" dirty="0" err="1"/>
              <a:t>Butterworth</a:t>
            </a:r>
            <a:r>
              <a:rPr lang="pt-BR" dirty="0"/>
              <a:t> </a:t>
            </a:r>
            <a:r>
              <a:rPr lang="pt-BR" dirty="0" smtClean="0"/>
              <a:t>                       Filtro PB Gaussiano</a:t>
            </a:r>
            <a:endParaRPr lang="pt-BR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76" y="1484203"/>
            <a:ext cx="7629525" cy="5403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89671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-549218"/>
            <a:ext cx="5791200" cy="1371600"/>
          </a:xfrm>
        </p:spPr>
        <p:txBody>
          <a:bodyPr/>
          <a:lstStyle/>
          <a:p>
            <a:r>
              <a:rPr lang="pt-BR" dirty="0" smtClean="0"/>
              <a:t>Filtro passa-alta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371600"/>
            <a:ext cx="7620000" cy="4754563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pt-BR" dirty="0" smtClean="0"/>
              <a:t>Filtro passa-baixa</a:t>
            </a:r>
          </a:p>
          <a:p>
            <a:pPr marL="342900" indent="-342900">
              <a:buFont typeface="Arial" pitchFamily="34" charset="0"/>
              <a:buChar char="•"/>
            </a:pPr>
            <a:endParaRPr lang="pt-BR" dirty="0"/>
          </a:p>
          <a:p>
            <a:pPr marL="342900" indent="-342900">
              <a:buFont typeface="Arial" pitchFamily="34" charset="0"/>
              <a:buChar char="•"/>
            </a:pPr>
            <a:endParaRPr lang="pt-BR" dirty="0" smtClean="0"/>
          </a:p>
          <a:p>
            <a:pPr marL="342900" indent="-342900">
              <a:buFont typeface="Arial" pitchFamily="34" charset="0"/>
              <a:buChar char="•"/>
            </a:pPr>
            <a:endParaRPr lang="pt-BR" dirty="0"/>
          </a:p>
          <a:p>
            <a:pPr marL="342900" indent="-342900">
              <a:buFont typeface="Arial" pitchFamily="34" charset="0"/>
              <a:buChar char="•"/>
            </a:pPr>
            <a:r>
              <a:rPr lang="pt-BR" dirty="0" smtClean="0"/>
              <a:t>Filtro passa-alta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pt-BR" dirty="0" err="1" smtClean="0"/>
              <a:t>Hpa</a:t>
            </a:r>
            <a:r>
              <a:rPr lang="pt-BR" dirty="0" smtClean="0"/>
              <a:t>(</a:t>
            </a:r>
            <a:r>
              <a:rPr lang="pt-BR" dirty="0" err="1" smtClean="0"/>
              <a:t>u,v</a:t>
            </a:r>
            <a:r>
              <a:rPr lang="pt-BR" dirty="0" smtClean="0"/>
              <a:t>)=1-Hpb(</a:t>
            </a:r>
            <a:r>
              <a:rPr lang="pt-BR" dirty="0" err="1" smtClean="0"/>
              <a:t>u,v</a:t>
            </a:r>
            <a:r>
              <a:rPr lang="pt-BR" dirty="0" smtClean="0"/>
              <a:t>)</a:t>
            </a:r>
          </a:p>
          <a:p>
            <a:pPr marL="342900" indent="-342900">
              <a:buFont typeface="Arial" pitchFamily="34" charset="0"/>
              <a:buChar char="•"/>
            </a:pPr>
            <a:endParaRPr lang="pt-BR" dirty="0"/>
          </a:p>
          <a:p>
            <a:pPr marL="342900" indent="-342900">
              <a:buFont typeface="Arial" pitchFamily="34" charset="0"/>
              <a:buChar char="•"/>
            </a:pPr>
            <a:endParaRPr lang="pt-BR" dirty="0" smtClean="0"/>
          </a:p>
          <a:p>
            <a:pPr marL="342900" indent="-342900">
              <a:buFont typeface="Arial" pitchFamily="34" charset="0"/>
              <a:buChar char="•"/>
            </a:pPr>
            <a:endParaRPr lang="pt-BR" dirty="0"/>
          </a:p>
          <a:p>
            <a:pPr marL="342900" indent="-342900">
              <a:buFont typeface="Arial" pitchFamily="34" charset="0"/>
              <a:buChar char="•"/>
            </a:pPr>
            <a:r>
              <a:rPr lang="pt-BR" dirty="0" smtClean="0"/>
              <a:t>Filtro passa-alta+</a:t>
            </a:r>
          </a:p>
          <a:p>
            <a:r>
              <a:rPr lang="pt-BR" dirty="0"/>
              <a:t> </a:t>
            </a:r>
            <a:r>
              <a:rPr lang="pt-BR" dirty="0" smtClean="0"/>
              <a:t>    constante</a:t>
            </a:r>
            <a:endParaRPr lang="pt-BR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14" y="761999"/>
            <a:ext cx="4434161" cy="3922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684778"/>
            <a:ext cx="2735973" cy="2060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80532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Filtro passa-alta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Picture 7" descr="rPicture4_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00400" y="1710006"/>
            <a:ext cx="4949826" cy="457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 Box 12"/>
          <p:cNvSpPr txBox="1">
            <a:spLocks noChangeArrowheads="1"/>
          </p:cNvSpPr>
          <p:nvPr/>
        </p:nvSpPr>
        <p:spPr bwMode="auto">
          <a:xfrm>
            <a:off x="685800" y="2056789"/>
            <a:ext cx="147346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i="1" dirty="0" err="1"/>
              <a:t>H</a:t>
            </a:r>
            <a:r>
              <a:rPr lang="pt-BR" i="1" baseline="-25000" dirty="0" err="1"/>
              <a:t>fpai</a:t>
            </a:r>
            <a:r>
              <a:rPr lang="pt-BR" i="1" dirty="0"/>
              <a:t>=1-H</a:t>
            </a:r>
            <a:r>
              <a:rPr lang="pt-BR" i="1" baseline="-25000" dirty="0"/>
              <a:t>fpbi</a:t>
            </a:r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685800" y="3928451"/>
            <a:ext cx="1676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i="1" dirty="0" err="1"/>
              <a:t>H</a:t>
            </a:r>
            <a:r>
              <a:rPr lang="pt-BR" i="1" baseline="-25000" dirty="0" err="1"/>
              <a:t>fpab</a:t>
            </a:r>
            <a:r>
              <a:rPr lang="pt-BR" i="1" dirty="0"/>
              <a:t>=1-H</a:t>
            </a:r>
            <a:r>
              <a:rPr lang="pt-BR" i="1" baseline="-25000" dirty="0"/>
              <a:t>fpbb</a:t>
            </a:r>
          </a:p>
        </p:txBody>
      </p:sp>
      <p:sp>
        <p:nvSpPr>
          <p:cNvPr id="7" name="Text Box 14"/>
          <p:cNvSpPr txBox="1">
            <a:spLocks noChangeArrowheads="1"/>
          </p:cNvSpPr>
          <p:nvPr/>
        </p:nvSpPr>
        <p:spPr bwMode="auto">
          <a:xfrm>
            <a:off x="685800" y="5135074"/>
            <a:ext cx="1676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i="1" dirty="0" err="1"/>
              <a:t>H</a:t>
            </a:r>
            <a:r>
              <a:rPr lang="pt-BR" i="1" baseline="-25000" dirty="0" err="1"/>
              <a:t>fpag</a:t>
            </a:r>
            <a:r>
              <a:rPr lang="pt-BR" i="1" dirty="0"/>
              <a:t>=1-H</a:t>
            </a:r>
            <a:r>
              <a:rPr lang="pt-BR" i="1" baseline="-25000" dirty="0"/>
              <a:t>fpbg</a:t>
            </a:r>
          </a:p>
        </p:txBody>
      </p:sp>
    </p:spTree>
    <p:extLst>
      <p:ext uri="{BB962C8B-B14F-4D97-AF65-F5344CB8AC3E}">
        <p14:creationId xmlns:p14="http://schemas.microsoft.com/office/powerpoint/2010/main" val="42831472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4942"/>
            <a:ext cx="5791200" cy="1371600"/>
          </a:xfrm>
        </p:spPr>
        <p:txBody>
          <a:bodyPr/>
          <a:lstStyle/>
          <a:p>
            <a:r>
              <a:rPr lang="pt-BR" dirty="0"/>
              <a:t>Filtro passa-alta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7800"/>
            <a:ext cx="5915025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01839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-309082"/>
            <a:ext cx="5791200" cy="1371600"/>
          </a:xfrm>
        </p:spPr>
        <p:txBody>
          <a:bodyPr/>
          <a:lstStyle/>
          <a:p>
            <a:r>
              <a:rPr lang="pt-BR" dirty="0"/>
              <a:t>Filtro passa-alta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Picture 8" descr="rfPicture4_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675" y="1359609"/>
            <a:ext cx="5430838" cy="179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 descr="rfPicture4_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3231271"/>
            <a:ext cx="5437188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" descr="rfPicture4_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850" y="5104521"/>
            <a:ext cx="54229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3614738" y="953209"/>
            <a:ext cx="4800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i="1"/>
              <a:t>D</a:t>
            </a:r>
            <a:r>
              <a:rPr lang="pt-BR" i="1" baseline="-25000"/>
              <a:t>0</a:t>
            </a:r>
            <a:r>
              <a:rPr lang="pt-BR" i="1"/>
              <a:t> = 15                D</a:t>
            </a:r>
            <a:r>
              <a:rPr lang="pt-BR" i="1" baseline="-25000"/>
              <a:t>0</a:t>
            </a:r>
            <a:r>
              <a:rPr lang="pt-BR" i="1"/>
              <a:t> = 30                 D</a:t>
            </a:r>
            <a:r>
              <a:rPr lang="pt-BR" i="1" baseline="-25000"/>
              <a:t>0</a:t>
            </a:r>
            <a:r>
              <a:rPr lang="pt-BR" i="1"/>
              <a:t> = 80 </a:t>
            </a:r>
          </a:p>
        </p:txBody>
      </p:sp>
      <p:sp>
        <p:nvSpPr>
          <p:cNvPr id="8" name="Text Box 12"/>
          <p:cNvSpPr txBox="1">
            <a:spLocks noChangeArrowheads="1"/>
          </p:cNvSpPr>
          <p:nvPr/>
        </p:nvSpPr>
        <p:spPr bwMode="auto">
          <a:xfrm>
            <a:off x="395288" y="1961271"/>
            <a:ext cx="2808287" cy="405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/>
              <a:t>Passa-alta Ideal</a:t>
            </a:r>
          </a:p>
          <a:p>
            <a:pPr>
              <a:spcBef>
                <a:spcPct val="50000"/>
              </a:spcBef>
            </a:pPr>
            <a:endParaRPr lang="pt-BR"/>
          </a:p>
          <a:p>
            <a:pPr>
              <a:spcBef>
                <a:spcPct val="50000"/>
              </a:spcBef>
            </a:pPr>
            <a:endParaRPr lang="pt-BR"/>
          </a:p>
          <a:p>
            <a:pPr>
              <a:spcBef>
                <a:spcPct val="50000"/>
              </a:spcBef>
            </a:pPr>
            <a:endParaRPr lang="pt-BR"/>
          </a:p>
          <a:p>
            <a:pPr>
              <a:spcBef>
                <a:spcPct val="50000"/>
              </a:spcBef>
            </a:pPr>
            <a:r>
              <a:rPr lang="pt-BR"/>
              <a:t>Passa-alta  Butterworth</a:t>
            </a:r>
          </a:p>
          <a:p>
            <a:pPr>
              <a:spcBef>
                <a:spcPct val="50000"/>
              </a:spcBef>
            </a:pPr>
            <a:endParaRPr lang="pt-BR"/>
          </a:p>
          <a:p>
            <a:pPr>
              <a:spcBef>
                <a:spcPct val="50000"/>
              </a:spcBef>
            </a:pPr>
            <a:endParaRPr lang="pt-BR"/>
          </a:p>
          <a:p>
            <a:pPr>
              <a:spcBef>
                <a:spcPct val="50000"/>
              </a:spcBef>
            </a:pPr>
            <a:endParaRPr lang="pt-BR"/>
          </a:p>
          <a:p>
            <a:pPr>
              <a:spcBef>
                <a:spcPct val="50000"/>
              </a:spcBef>
            </a:pPr>
            <a:r>
              <a:rPr lang="pt-BR"/>
              <a:t>Passa-alta Gaussiano</a:t>
            </a:r>
          </a:p>
        </p:txBody>
      </p:sp>
    </p:spTree>
    <p:extLst>
      <p:ext uri="{BB962C8B-B14F-4D97-AF65-F5344CB8AC3E}">
        <p14:creationId xmlns:p14="http://schemas.microsoft.com/office/powerpoint/2010/main" val="20017936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-152070"/>
            <a:ext cx="5791200" cy="1371600"/>
          </a:xfrm>
        </p:spPr>
        <p:txBody>
          <a:bodyPr/>
          <a:lstStyle/>
          <a:p>
            <a:r>
              <a:rPr lang="pt-BR" dirty="0" smtClean="0"/>
              <a:t>Passa-FAIXA</a:t>
            </a:r>
            <a:endParaRPr lang="pt-BR" dirty="0"/>
          </a:p>
        </p:txBody>
      </p:sp>
      <p:graphicFrame>
        <p:nvGraphicFramePr>
          <p:cNvPr id="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9126724"/>
              </p:ext>
            </p:extLst>
          </p:nvPr>
        </p:nvGraphicFramePr>
        <p:xfrm>
          <a:off x="290378" y="1694714"/>
          <a:ext cx="4930775" cy="1141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5" name="Equation" r:id="rId3" imgW="3073400" imgH="711200" progId="Equation.3">
                  <p:embed/>
                </p:oleObj>
              </mc:Choice>
              <mc:Fallback>
                <p:oleObj name="Equation" r:id="rId3" imgW="30734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378" y="1694714"/>
                        <a:ext cx="4930775" cy="1141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7" descr="raPicture5_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753" y="1504214"/>
            <a:ext cx="2286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rbPicture5_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341" y="3302851"/>
            <a:ext cx="22860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rcPicture5_1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628" y="5336439"/>
            <a:ext cx="2257425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19"/>
          <p:cNvSpPr txBox="1">
            <a:spLocks noChangeArrowheads="1"/>
          </p:cNvSpPr>
          <p:nvPr/>
        </p:nvSpPr>
        <p:spPr bwMode="auto">
          <a:xfrm>
            <a:off x="3590791" y="1140676"/>
            <a:ext cx="733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b="1"/>
              <a:t>Ideal</a:t>
            </a:r>
          </a:p>
        </p:txBody>
      </p:sp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3189153" y="2944076"/>
            <a:ext cx="1538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b="1"/>
              <a:t>Butterworth</a:t>
            </a:r>
          </a:p>
        </p:txBody>
      </p:sp>
      <p:sp>
        <p:nvSpPr>
          <p:cNvPr id="10" name="Text Box 21"/>
          <p:cNvSpPr txBox="1">
            <a:spLocks noChangeArrowheads="1"/>
          </p:cNvSpPr>
          <p:nvPr/>
        </p:nvSpPr>
        <p:spPr bwMode="auto">
          <a:xfrm>
            <a:off x="3301866" y="4960201"/>
            <a:ext cx="13112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b="1"/>
              <a:t>Gaussiano</a:t>
            </a:r>
          </a:p>
        </p:txBody>
      </p:sp>
      <p:graphicFrame>
        <p:nvGraphicFramePr>
          <p:cNvPr id="11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7149973"/>
              </p:ext>
            </p:extLst>
          </p:nvPr>
        </p:nvGraphicFramePr>
        <p:xfrm>
          <a:off x="1434966" y="5823801"/>
          <a:ext cx="2641600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6" name="Equation" r:id="rId8" imgW="1651000" imgH="431800" progId="Equation.3">
                  <p:embed/>
                </p:oleObj>
              </mc:Choice>
              <mc:Fallback>
                <p:oleObj name="Equation" r:id="rId8" imgW="16510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4966" y="5823801"/>
                        <a:ext cx="2641600" cy="690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1156589"/>
              </p:ext>
            </p:extLst>
          </p:nvPr>
        </p:nvGraphicFramePr>
        <p:xfrm>
          <a:off x="1874703" y="3375876"/>
          <a:ext cx="3113088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7" name="Equation" r:id="rId10" imgW="1943100" imgH="698500" progId="Equation.3">
                  <p:embed/>
                </p:oleObj>
              </mc:Choice>
              <mc:Fallback>
                <p:oleObj name="Equation" r:id="rId10" imgW="1943100" imgH="698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4703" y="3375876"/>
                        <a:ext cx="3113088" cy="1119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6433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Função seno e cosseno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pt-BR" dirty="0" smtClean="0"/>
              <a:t>Fase:</a:t>
            </a:r>
          </a:p>
          <a:p>
            <a:pPr marL="800100" lvl="1" indent="-342900"/>
            <a:r>
              <a:rPr lang="pt-BR" dirty="0" smtClean="0"/>
              <a:t>Deslocamento de uma função cosseno sobre o eixo x por uma distância </a:t>
            </a:r>
            <a:r>
              <a:rPr lang="el-GR" dirty="0" smtClean="0"/>
              <a:t>ϕ</a:t>
            </a:r>
            <a:r>
              <a:rPr lang="pt-BR" dirty="0" smtClean="0"/>
              <a:t> (ângulo de fase)</a:t>
            </a:r>
            <a:endParaRPr lang="pt-BR" dirty="0"/>
          </a:p>
          <a:p>
            <a:pPr marL="800100" lvl="1" indent="-342900"/>
            <a:r>
              <a:rPr lang="pt-BR" dirty="0"/>
              <a:t>cos(x) → cos(x - </a:t>
            </a:r>
            <a:r>
              <a:rPr lang="el-GR" dirty="0"/>
              <a:t>ϕ</a:t>
            </a:r>
            <a:r>
              <a:rPr lang="el-GR" dirty="0" smtClean="0"/>
              <a:t>)</a:t>
            </a:r>
            <a:endParaRPr lang="pt-BR" dirty="0" smtClean="0"/>
          </a:p>
          <a:p>
            <a:pPr marL="800100" lvl="1" indent="-342900"/>
            <a:endParaRPr lang="pt-BR" dirty="0"/>
          </a:p>
          <a:p>
            <a:pPr marL="800100" lvl="1" indent="-342900"/>
            <a:r>
              <a:rPr lang="pt-BR" dirty="0" smtClean="0"/>
              <a:t>A função seno é apenas uma função cosseno deslocada para a direita por período </a:t>
            </a:r>
            <a:r>
              <a:rPr lang="el-GR" dirty="0" smtClean="0"/>
              <a:t>ϕ</a:t>
            </a:r>
            <a:r>
              <a:rPr lang="pt-BR" dirty="0" smtClean="0"/>
              <a:t>=</a:t>
            </a:r>
            <a:r>
              <a:rPr lang="pt-PT" dirty="0" smtClean="0"/>
              <a:t>π/2</a:t>
            </a:r>
          </a:p>
          <a:p>
            <a:pPr marL="800100" lvl="1" indent="-342900"/>
            <a:endParaRPr lang="pt-PT" dirty="0"/>
          </a:p>
          <a:p>
            <a:pPr marL="800100" lvl="1" indent="-342900"/>
            <a:endParaRPr lang="pt-BR" dirty="0"/>
          </a:p>
        </p:txBody>
      </p:sp>
      <p:pic>
        <p:nvPicPr>
          <p:cNvPr id="578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699" y="4657859"/>
            <a:ext cx="52101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927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-32002"/>
            <a:ext cx="5791200" cy="1371600"/>
          </a:xfrm>
        </p:spPr>
        <p:txBody>
          <a:bodyPr/>
          <a:lstStyle/>
          <a:p>
            <a:r>
              <a:rPr lang="pt-BR" dirty="0"/>
              <a:t>Passa-FAIXA</a:t>
            </a:r>
          </a:p>
        </p:txBody>
      </p:sp>
      <p:pic>
        <p:nvPicPr>
          <p:cNvPr id="4" name="Picture 19" descr="rcPicture5_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2075" y="1801935"/>
            <a:ext cx="6267450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 Box 21"/>
          <p:cNvSpPr txBox="1">
            <a:spLocks noChangeArrowheads="1"/>
          </p:cNvSpPr>
          <p:nvPr/>
        </p:nvSpPr>
        <p:spPr bwMode="auto">
          <a:xfrm>
            <a:off x="1390650" y="1390773"/>
            <a:ext cx="300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/>
              <a:t>imagem com ruído senoidal</a:t>
            </a:r>
          </a:p>
        </p:txBody>
      </p:sp>
      <p:sp>
        <p:nvSpPr>
          <p:cNvPr id="6" name="Text Box 22"/>
          <p:cNvSpPr txBox="1">
            <a:spLocks noChangeArrowheads="1"/>
          </p:cNvSpPr>
          <p:nvPr/>
        </p:nvSpPr>
        <p:spPr bwMode="auto">
          <a:xfrm>
            <a:off x="4724400" y="1390773"/>
            <a:ext cx="22113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/>
              <a:t>espectro da imagem</a:t>
            </a:r>
          </a:p>
        </p:txBody>
      </p:sp>
      <p:sp>
        <p:nvSpPr>
          <p:cNvPr id="7" name="Text Box 23"/>
          <p:cNvSpPr txBox="1">
            <a:spLocks noChangeArrowheads="1"/>
          </p:cNvSpPr>
          <p:nvPr/>
        </p:nvSpPr>
        <p:spPr bwMode="auto">
          <a:xfrm>
            <a:off x="1116013" y="6539035"/>
            <a:ext cx="35671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/>
              <a:t>filtro rejeita-faixa de Butterworth</a:t>
            </a:r>
          </a:p>
        </p:txBody>
      </p:sp>
      <p:sp>
        <p:nvSpPr>
          <p:cNvPr id="8" name="Text Box 24"/>
          <p:cNvSpPr txBox="1">
            <a:spLocks noChangeArrowheads="1"/>
          </p:cNvSpPr>
          <p:nvPr/>
        </p:nvSpPr>
        <p:spPr bwMode="auto">
          <a:xfrm>
            <a:off x="4887913" y="6539035"/>
            <a:ext cx="24066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/>
              <a:t>resultado da filtragem</a:t>
            </a:r>
          </a:p>
        </p:txBody>
      </p:sp>
    </p:spTree>
    <p:extLst>
      <p:ext uri="{BB962C8B-B14F-4D97-AF65-F5344CB8AC3E}">
        <p14:creationId xmlns:p14="http://schemas.microsoft.com/office/powerpoint/2010/main" val="32953058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pt-BR" dirty="0" smtClean="0"/>
              <a:t>C. </a:t>
            </a:r>
            <a:r>
              <a:rPr lang="pt-BR" dirty="0" err="1" smtClean="0"/>
              <a:t>Solomon</a:t>
            </a:r>
            <a:r>
              <a:rPr lang="pt-BR" dirty="0" smtClean="0"/>
              <a:t> e T. </a:t>
            </a:r>
            <a:r>
              <a:rPr lang="pt-BR" dirty="0" err="1" smtClean="0"/>
              <a:t>Breckon</a:t>
            </a:r>
            <a:r>
              <a:rPr lang="pt-BR" dirty="0" smtClean="0"/>
              <a:t>, Fundamentals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smtClean="0"/>
              <a:t>Digital </a:t>
            </a:r>
            <a:r>
              <a:rPr lang="pt-BR" dirty="0" err="1" smtClean="0"/>
              <a:t>Image</a:t>
            </a:r>
            <a:r>
              <a:rPr lang="pt-BR" dirty="0" smtClean="0"/>
              <a:t> </a:t>
            </a:r>
            <a:r>
              <a:rPr lang="pt-BR" dirty="0" err="1" smtClean="0"/>
              <a:t>Processing</a:t>
            </a:r>
            <a:r>
              <a:rPr lang="pt-BR" dirty="0" smtClean="0"/>
              <a:t>: A </a:t>
            </a:r>
            <a:r>
              <a:rPr lang="pt-BR" dirty="0" err="1"/>
              <a:t>Practical</a:t>
            </a:r>
            <a:r>
              <a:rPr lang="pt-BR" dirty="0"/>
              <a:t> </a:t>
            </a:r>
            <a:r>
              <a:rPr lang="pt-BR" dirty="0" smtClean="0"/>
              <a:t>Approach </a:t>
            </a:r>
            <a:r>
              <a:rPr lang="pt-BR" dirty="0" err="1" smtClean="0"/>
              <a:t>with</a:t>
            </a:r>
            <a:r>
              <a:rPr lang="pt-BR" dirty="0" smtClean="0"/>
              <a:t> </a:t>
            </a:r>
            <a:r>
              <a:rPr lang="pt-BR" dirty="0" err="1"/>
              <a:t>Examples</a:t>
            </a:r>
            <a:r>
              <a:rPr lang="pt-BR" dirty="0"/>
              <a:t> in </a:t>
            </a:r>
            <a:r>
              <a:rPr lang="pt-BR" dirty="0" err="1" smtClean="0"/>
              <a:t>Matlab</a:t>
            </a:r>
            <a:r>
              <a:rPr lang="pt-BR" dirty="0" smtClean="0"/>
              <a:t>,</a:t>
            </a:r>
            <a:r>
              <a:rPr lang="en-US" dirty="0" smtClean="0"/>
              <a:t> </a:t>
            </a:r>
            <a:r>
              <a:rPr lang="en-US" dirty="0"/>
              <a:t>John Wiley &amp; Sons, </a:t>
            </a:r>
            <a:r>
              <a:rPr lang="en-US" dirty="0" smtClean="0"/>
              <a:t>2011</a:t>
            </a:r>
          </a:p>
          <a:p>
            <a:pPr marL="342900" indent="-342900">
              <a:buFont typeface="Arial" pitchFamily="34" charset="0"/>
              <a:buChar char="•"/>
            </a:pPr>
            <a:endParaRPr lang="en-US" dirty="0"/>
          </a:p>
          <a:p>
            <a:pPr marL="342900" indent="-342900">
              <a:buFont typeface="Arial" pitchFamily="34" charset="0"/>
              <a:buChar char="•"/>
            </a:pPr>
            <a:r>
              <a:rPr lang="pt-BR" dirty="0" smtClean="0"/>
              <a:t>W. Burger e M. </a:t>
            </a:r>
            <a:r>
              <a:rPr lang="pt-BR" dirty="0"/>
              <a:t>J. </a:t>
            </a:r>
            <a:r>
              <a:rPr lang="pt-BR" dirty="0" err="1" smtClean="0"/>
              <a:t>Burge</a:t>
            </a:r>
            <a:r>
              <a:rPr lang="pt-BR" dirty="0" smtClean="0"/>
              <a:t>, </a:t>
            </a:r>
            <a:r>
              <a:rPr lang="pt-BR" dirty="0" err="1"/>
              <a:t>Principles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Digital </a:t>
            </a:r>
            <a:r>
              <a:rPr lang="pt-BR" dirty="0" err="1" smtClean="0"/>
              <a:t>Image</a:t>
            </a:r>
            <a:r>
              <a:rPr lang="pt-BR" dirty="0"/>
              <a:t> </a:t>
            </a:r>
            <a:r>
              <a:rPr lang="pt-BR" dirty="0" err="1" smtClean="0"/>
              <a:t>Processing</a:t>
            </a:r>
            <a:r>
              <a:rPr lang="pt-BR" dirty="0" smtClean="0"/>
              <a:t>: Core </a:t>
            </a:r>
            <a:r>
              <a:rPr lang="pt-BR" dirty="0" err="1" smtClean="0"/>
              <a:t>Algorithms</a:t>
            </a:r>
            <a:r>
              <a:rPr lang="pt-BR" dirty="0" smtClean="0"/>
              <a:t>, Springer, 2009</a:t>
            </a:r>
            <a:endParaRPr lang="en-US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20939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pt-BR" dirty="0" smtClean="0"/>
              <a:t>C. </a:t>
            </a:r>
            <a:r>
              <a:rPr lang="pt-BR" dirty="0" err="1" smtClean="0"/>
              <a:t>Solomon</a:t>
            </a:r>
            <a:r>
              <a:rPr lang="pt-BR" dirty="0" smtClean="0"/>
              <a:t> e T. </a:t>
            </a:r>
            <a:r>
              <a:rPr lang="pt-BR" dirty="0" err="1" smtClean="0"/>
              <a:t>Breckon</a:t>
            </a:r>
            <a:r>
              <a:rPr lang="pt-BR" dirty="0" smtClean="0"/>
              <a:t>, Fundamentals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smtClean="0"/>
              <a:t>Digital </a:t>
            </a:r>
            <a:r>
              <a:rPr lang="pt-BR" dirty="0" err="1" smtClean="0"/>
              <a:t>Image</a:t>
            </a:r>
            <a:r>
              <a:rPr lang="pt-BR" dirty="0" smtClean="0"/>
              <a:t> </a:t>
            </a:r>
            <a:r>
              <a:rPr lang="pt-BR" dirty="0" err="1" smtClean="0"/>
              <a:t>Processing</a:t>
            </a:r>
            <a:r>
              <a:rPr lang="pt-BR" dirty="0" smtClean="0"/>
              <a:t>: A </a:t>
            </a:r>
            <a:r>
              <a:rPr lang="pt-BR" dirty="0" err="1"/>
              <a:t>Practical</a:t>
            </a:r>
            <a:r>
              <a:rPr lang="pt-BR" dirty="0"/>
              <a:t> </a:t>
            </a:r>
            <a:r>
              <a:rPr lang="pt-BR" dirty="0" smtClean="0"/>
              <a:t>Approach </a:t>
            </a:r>
            <a:r>
              <a:rPr lang="pt-BR" dirty="0" err="1" smtClean="0"/>
              <a:t>with</a:t>
            </a:r>
            <a:r>
              <a:rPr lang="pt-BR" dirty="0" smtClean="0"/>
              <a:t> </a:t>
            </a:r>
            <a:r>
              <a:rPr lang="pt-BR" dirty="0" err="1"/>
              <a:t>Examples</a:t>
            </a:r>
            <a:r>
              <a:rPr lang="pt-BR" dirty="0"/>
              <a:t> in </a:t>
            </a:r>
            <a:r>
              <a:rPr lang="pt-BR" dirty="0" err="1" smtClean="0"/>
              <a:t>Matlab</a:t>
            </a:r>
            <a:r>
              <a:rPr lang="pt-BR" dirty="0" smtClean="0"/>
              <a:t>,</a:t>
            </a:r>
            <a:r>
              <a:rPr lang="en-US" dirty="0" smtClean="0"/>
              <a:t> </a:t>
            </a:r>
            <a:r>
              <a:rPr lang="en-US" dirty="0"/>
              <a:t>John Wiley &amp; Sons, </a:t>
            </a:r>
            <a:r>
              <a:rPr lang="en-US" dirty="0" smtClean="0"/>
              <a:t>2011</a:t>
            </a:r>
          </a:p>
          <a:p>
            <a:pPr marL="342900" indent="-342900">
              <a:buFont typeface="Arial" pitchFamily="34" charset="0"/>
              <a:buChar char="•"/>
            </a:pPr>
            <a:endParaRPr lang="en-US" dirty="0"/>
          </a:p>
          <a:p>
            <a:pPr marL="342900" indent="-342900">
              <a:buFont typeface="Arial" pitchFamily="34" charset="0"/>
              <a:buChar char="•"/>
            </a:pPr>
            <a:r>
              <a:rPr lang="pt-BR" dirty="0" smtClean="0"/>
              <a:t>W. Burger e M. </a:t>
            </a:r>
            <a:r>
              <a:rPr lang="pt-BR" dirty="0"/>
              <a:t>J. </a:t>
            </a:r>
            <a:r>
              <a:rPr lang="pt-BR" dirty="0" err="1" smtClean="0"/>
              <a:t>Burge</a:t>
            </a:r>
            <a:r>
              <a:rPr lang="pt-BR" dirty="0" smtClean="0"/>
              <a:t>, </a:t>
            </a:r>
            <a:r>
              <a:rPr lang="pt-BR" dirty="0" err="1"/>
              <a:t>Principles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Digital </a:t>
            </a:r>
            <a:r>
              <a:rPr lang="pt-BR" dirty="0" err="1" smtClean="0"/>
              <a:t>Image</a:t>
            </a:r>
            <a:r>
              <a:rPr lang="pt-BR" dirty="0"/>
              <a:t> </a:t>
            </a:r>
            <a:r>
              <a:rPr lang="pt-BR" dirty="0" err="1" smtClean="0"/>
              <a:t>Processing</a:t>
            </a:r>
            <a:r>
              <a:rPr lang="pt-BR" dirty="0" smtClean="0"/>
              <a:t>: Core </a:t>
            </a:r>
            <a:r>
              <a:rPr lang="pt-BR" dirty="0" err="1" smtClean="0"/>
              <a:t>Algorithms</a:t>
            </a:r>
            <a:r>
              <a:rPr lang="pt-BR" dirty="0" smtClean="0"/>
              <a:t>, Springer, 2009</a:t>
            </a:r>
            <a:endParaRPr lang="en-US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676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Função seno e cosseno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itchFamily="34" charset="0"/>
              <a:buChar char="•"/>
            </a:pPr>
            <a:endParaRPr lang="pt-BR" dirty="0" smtClean="0"/>
          </a:p>
          <a:p>
            <a:pPr marL="342900" indent="-342900">
              <a:buFont typeface="Arial" pitchFamily="34" charset="0"/>
              <a:buChar char="•"/>
            </a:pPr>
            <a:endParaRPr lang="pt-BR" dirty="0"/>
          </a:p>
          <a:p>
            <a:pPr marL="342900" indent="-342900">
              <a:buFont typeface="Arial" pitchFamily="34" charset="0"/>
              <a:buChar char="•"/>
            </a:pPr>
            <a:r>
              <a:rPr lang="pt-BR" dirty="0" smtClean="0"/>
              <a:t>Funções seno e cosseno</a:t>
            </a:r>
          </a:p>
          <a:p>
            <a:pPr marL="342900" indent="-342900">
              <a:buFont typeface="Arial" pitchFamily="34" charset="0"/>
              <a:buChar char="•"/>
            </a:pPr>
            <a:endParaRPr lang="pt-BR" dirty="0"/>
          </a:p>
          <a:p>
            <a:pPr marL="342900" indent="-342900">
              <a:buFont typeface="Arial" pitchFamily="34" charset="0"/>
              <a:buChar char="•"/>
            </a:pPr>
            <a:endParaRPr lang="pt-BR" dirty="0" smtClean="0"/>
          </a:p>
          <a:p>
            <a:pPr marL="342900" indent="-342900">
              <a:buFont typeface="Arial" pitchFamily="34" charset="0"/>
              <a:buChar char="•"/>
            </a:pPr>
            <a:endParaRPr lang="pt-BR" dirty="0" smtClean="0"/>
          </a:p>
          <a:p>
            <a:endParaRPr lang="pt-BR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pt-BR" dirty="0" smtClean="0"/>
              <a:t>Função Seno e Cosseno </a:t>
            </a:r>
          </a:p>
          <a:p>
            <a:r>
              <a:rPr lang="pt-BR" dirty="0" smtClean="0"/>
              <a:t>     com período T=2</a:t>
            </a:r>
            <a:r>
              <a:rPr lang="el-GR" b="0" i="1" dirty="0" smtClean="0"/>
              <a:t>π</a:t>
            </a:r>
            <a:r>
              <a:rPr lang="pt-BR" b="0" i="1" dirty="0" smtClean="0"/>
              <a:t>/</a:t>
            </a:r>
            <a:r>
              <a:rPr lang="el-GR" b="0" i="1" dirty="0" smtClean="0"/>
              <a:t> ω</a:t>
            </a:r>
            <a:endParaRPr lang="pt-BR" dirty="0" smtClean="0"/>
          </a:p>
        </p:txBody>
      </p:sp>
      <p:pic>
        <p:nvPicPr>
          <p:cNvPr id="575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993" y="1790567"/>
            <a:ext cx="3552825" cy="18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54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449" y="4210386"/>
            <a:ext cx="3609975" cy="191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983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cial">
  <a:themeElements>
    <a:clrScheme name="Essenc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c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c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1290</TotalTime>
  <Words>2495</Words>
  <Application>Microsoft Macintosh PowerPoint</Application>
  <PresentationFormat>Apresentação na tela (4:3)</PresentationFormat>
  <Paragraphs>460</Paragraphs>
  <Slides>82</Slides>
  <Notes>3</Notes>
  <HiddenSlides>0</HiddenSlides>
  <MMClips>0</MMClips>
  <ScaleCrop>false</ScaleCrop>
  <HeadingPairs>
    <vt:vector size="8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3</vt:i4>
      </vt:variant>
      <vt:variant>
        <vt:lpstr>Títulos de Slides</vt:lpstr>
      </vt:variant>
      <vt:variant>
        <vt:i4>82</vt:i4>
      </vt:variant>
    </vt:vector>
  </HeadingPairs>
  <TitlesOfParts>
    <vt:vector size="92" baseType="lpstr">
      <vt:lpstr>Arial Black</vt:lpstr>
      <vt:lpstr>Calibri</vt:lpstr>
      <vt:lpstr>Cambria Math</vt:lpstr>
      <vt:lpstr>Symbol</vt:lpstr>
      <vt:lpstr>Times New Roman</vt:lpstr>
      <vt:lpstr>Arial</vt:lpstr>
      <vt:lpstr>Essencial</vt:lpstr>
      <vt:lpstr>Equação</vt:lpstr>
      <vt:lpstr>Equation</vt:lpstr>
      <vt:lpstr>Equation.3</vt:lpstr>
      <vt:lpstr>Transformada de fourier</vt:lpstr>
      <vt:lpstr>Introdução</vt:lpstr>
      <vt:lpstr>Introdução</vt:lpstr>
      <vt:lpstr>Conceitos premilinares</vt:lpstr>
      <vt:lpstr>Função seno e cosseno</vt:lpstr>
      <vt:lpstr>Função seno e cosseno</vt:lpstr>
      <vt:lpstr>Função seno e cosseno</vt:lpstr>
      <vt:lpstr>Função seno e cosseno</vt:lpstr>
      <vt:lpstr>Função seno e cosseno</vt:lpstr>
      <vt:lpstr>Notação de euler</vt:lpstr>
      <vt:lpstr>Série de fourier</vt:lpstr>
      <vt:lpstr>Série de fourier</vt:lpstr>
      <vt:lpstr>ENTENDENDO A Série de fourier</vt:lpstr>
      <vt:lpstr>ENTENDENDO A Série de fourier</vt:lpstr>
      <vt:lpstr>ENTENDENDO A Série de fourier</vt:lpstr>
      <vt:lpstr>Entendendo a série de fourier</vt:lpstr>
      <vt:lpstr>Entendendo a série de fourier</vt:lpstr>
      <vt:lpstr>Transformada de fourier</vt:lpstr>
      <vt:lpstr>Transformada de fourier</vt:lpstr>
      <vt:lpstr>Transformada de fourier</vt:lpstr>
      <vt:lpstr>Transformada de fourier</vt:lpstr>
      <vt:lpstr>Transformada de fourier</vt:lpstr>
      <vt:lpstr>Discretização</vt:lpstr>
      <vt:lpstr>Discretização</vt:lpstr>
      <vt:lpstr>Transformada discreta de fourier (DFT)</vt:lpstr>
      <vt:lpstr>Transformada discreta de fourier (DFT)</vt:lpstr>
      <vt:lpstr>Transformada de fourier</vt:lpstr>
      <vt:lpstr>Transformada discreta de fourier (DFT)</vt:lpstr>
      <vt:lpstr>Transformada discreta de fourier (DFT)</vt:lpstr>
      <vt:lpstr>ExEMPLo</vt:lpstr>
      <vt:lpstr>EXEMPLO</vt:lpstr>
      <vt:lpstr>ExEMPLO: DFT INVERSA</vt:lpstr>
      <vt:lpstr>EXEMPLO</vt:lpstr>
      <vt:lpstr>Transformada discreta de fourier (DFT) 2d</vt:lpstr>
      <vt:lpstr>Propriedades da transformada de fourier</vt:lpstr>
      <vt:lpstr>simetria</vt:lpstr>
      <vt:lpstr>Translação</vt:lpstr>
      <vt:lpstr>rotação</vt:lpstr>
      <vt:lpstr>convolução</vt:lpstr>
      <vt:lpstr>Outras propriedades</vt:lpstr>
      <vt:lpstr>Magnitude x fase</vt:lpstr>
      <vt:lpstr>Magnitude x fase</vt:lpstr>
      <vt:lpstr>Representação de uma imagem</vt:lpstr>
      <vt:lpstr>Representação de uma imagem</vt:lpstr>
      <vt:lpstr>Domínio da frequencia</vt:lpstr>
      <vt:lpstr>Domínio da frequencia</vt:lpstr>
      <vt:lpstr>Transformada de fourier</vt:lpstr>
      <vt:lpstr>Transformada de Fourier</vt:lpstr>
      <vt:lpstr>Transformada de Fourier</vt:lpstr>
      <vt:lpstr>Transformada de Fourier</vt:lpstr>
      <vt:lpstr>Transformada de Fourier</vt:lpstr>
      <vt:lpstr>Transformada de Fourier</vt:lpstr>
      <vt:lpstr>Transformada de Fourier</vt:lpstr>
      <vt:lpstr>Espectro de uma imagem</vt:lpstr>
      <vt:lpstr>Espectro de uma imagem</vt:lpstr>
      <vt:lpstr>Espectro de uma imagem</vt:lpstr>
      <vt:lpstr>Espectro de uma imagem</vt:lpstr>
      <vt:lpstr>Visualização da Transformada em 2D </vt:lpstr>
      <vt:lpstr>relações espaço × freqüência</vt:lpstr>
      <vt:lpstr>FILTRAGEM NO DOMÍNIO DA FREQUÊNCIA</vt:lpstr>
      <vt:lpstr>FILTRAGEM NO DOMÍNIO DA FREQUÊNCIA</vt:lpstr>
      <vt:lpstr>FILTRAGEM NO DOMÍNIO DA FREQUÊNCIA</vt:lpstr>
      <vt:lpstr>FILTRAGEM NO DOMÍNIO DA FREQUÊNCIA</vt:lpstr>
      <vt:lpstr>FILTRAGEM NO DOMÍNIO DA FREQUÊNCIA</vt:lpstr>
      <vt:lpstr>Apresentação do PowerPoint</vt:lpstr>
      <vt:lpstr>Filtro ideal (passa-baixa)</vt:lpstr>
      <vt:lpstr>Filtro ideal (passa-baixa)</vt:lpstr>
      <vt:lpstr>Filtro ideal (passa-baixa)</vt:lpstr>
      <vt:lpstr>Filtros suaves passa-baixa</vt:lpstr>
      <vt:lpstr>Filtros suaves passa-baixa</vt:lpstr>
      <vt:lpstr>Filtros suaves passa-baixa</vt:lpstr>
      <vt:lpstr>Filtros suaves passa-baixa</vt:lpstr>
      <vt:lpstr>Filtros suaves passa-baixa</vt:lpstr>
      <vt:lpstr>Filtros suaves passa-baixa</vt:lpstr>
      <vt:lpstr>Filtro passa-alta</vt:lpstr>
      <vt:lpstr>Filtro passa-alta</vt:lpstr>
      <vt:lpstr>Filtro passa-alta</vt:lpstr>
      <vt:lpstr>Filtro passa-alta</vt:lpstr>
      <vt:lpstr>Passa-FAIXA</vt:lpstr>
      <vt:lpstr>Passa-FAIXA</vt:lpstr>
      <vt:lpstr>referências</vt:lpstr>
      <vt:lpstr>referências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Transformada de fourier</dc:title>
  <dc:creator>Valmir Macário Filho</dc:creator>
  <cp:lastModifiedBy>Filipe Cordeiro</cp:lastModifiedBy>
  <cp:revision>212</cp:revision>
  <dcterms:created xsi:type="dcterms:W3CDTF">2011-10-06T17:29:44Z</dcterms:created>
  <dcterms:modified xsi:type="dcterms:W3CDTF">2016-08-11T15:14:46Z</dcterms:modified>
</cp:coreProperties>
</file>